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notesMasterIdLst>
    <p:notesMasterId r:id="rId32"/>
  </p:notesMasterIdLst>
  <p:handoutMasterIdLst>
    <p:handoutMasterId r:id="rId33"/>
  </p:handoutMasterIdLst>
  <p:sldIdLst>
    <p:sldId id="256" r:id="rId2"/>
    <p:sldId id="260" r:id="rId3"/>
    <p:sldId id="261" r:id="rId4"/>
    <p:sldId id="262" r:id="rId5"/>
    <p:sldId id="266" r:id="rId6"/>
    <p:sldId id="264" r:id="rId7"/>
    <p:sldId id="265" r:id="rId8"/>
    <p:sldId id="263" r:id="rId9"/>
    <p:sldId id="269" r:id="rId10"/>
    <p:sldId id="267" r:id="rId11"/>
    <p:sldId id="271" r:id="rId12"/>
    <p:sldId id="268" r:id="rId13"/>
    <p:sldId id="270" r:id="rId14"/>
    <p:sldId id="280" r:id="rId15"/>
    <p:sldId id="272" r:id="rId16"/>
    <p:sldId id="281" r:id="rId17"/>
    <p:sldId id="274" r:id="rId18"/>
    <p:sldId id="275" r:id="rId19"/>
    <p:sldId id="276" r:id="rId20"/>
    <p:sldId id="277" r:id="rId21"/>
    <p:sldId id="278" r:id="rId22"/>
    <p:sldId id="279" r:id="rId23"/>
    <p:sldId id="273" r:id="rId24"/>
    <p:sldId id="282" r:id="rId25"/>
    <p:sldId id="283" r:id="rId26"/>
    <p:sldId id="284" r:id="rId27"/>
    <p:sldId id="285" r:id="rId28"/>
    <p:sldId id="286" r:id="rId29"/>
    <p:sldId id="287" r:id="rId30"/>
    <p:sldId id="288" r:id="rId31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59EC5E-F9C0-1ED8-836D-1599048C8C98}" name="Marcos  Cardozo" initials="MC" userId="S::mcardozo@bilpa.com.uy::f0c37700-6f8e-47e3-834a-92ee661e515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3707" autoAdjust="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4056" y="1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6311DD2-1404-4AD4-9614-501E06A89033}" type="datetime1">
              <a:rPr lang="es-ES" smtClean="0"/>
              <a:t>15/06/2023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C4B79F2-7C6A-497B-9A4A-8ACE18746CB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6342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2FCFB-5C3A-4B64-B75C-00008EE5FFC6}" type="datetime1">
              <a:rPr lang="es-ES" smtClean="0"/>
              <a:pPr/>
              <a:t>15/06/2023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62A795-6F94-4A96-B820-B9038480D04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96649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¿Los colores de la clase son diferentes de lo que ve en esta plantilla? Ningún problema. Haga clic en Diseño -&gt; Variantes (la flecha hacia abajo) -&gt; Elija la combinación de colores que le convenga.</a:t>
            </a:r>
          </a:p>
          <a:p>
            <a:pPr rtl="0"/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 cambiar cualquier instrucción de "Deberá..." y "Yo voy a..." para asegurarse de que se alinean con sus procedimientos de clase y reglas.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262A795-6F94-4A96-B820-B9038480D048}" type="slidenum">
              <a:rPr lang="es-E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fld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46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262A795-6F94-4A96-B820-B9038480D048}" type="slidenum">
              <a:rPr lang="es-E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fld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221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262A795-6F94-4A96-B820-B9038480D048}" type="slidenum">
              <a:rPr lang="es-E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fld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574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262A795-6F94-4A96-B820-B9038480D048}" type="slidenum">
              <a:rPr lang="es-E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fld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168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262A795-6F94-4A96-B820-B9038480D048}" type="slidenum">
              <a:rPr lang="es-E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fld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93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262A795-6F94-4A96-B820-B9038480D048}" type="slidenum">
              <a:rPr lang="es-E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fld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667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rtlCol="0"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 rtlCol="0"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26C8FCF1-F3AA-4FDB-8A17-2C171E308741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 dirty="0"/>
          </a:p>
        </p:txBody>
      </p:sp>
      <p:cxnSp>
        <p:nvCxnSpPr>
          <p:cNvPr id="8" name="Conector recto 7"/>
          <p:cNvCxnSpPr>
            <a:cxnSpLocks/>
          </p:cNvCxnSpPr>
          <p:nvPr/>
        </p:nvCxnSpPr>
        <p:spPr>
          <a:xfrm>
            <a:off x="1304925" y="3733800"/>
            <a:ext cx="96012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78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B699E20-7F7B-4F37-AFD2-50870051BB9C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8528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rtlCol="0"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5D95F4-6294-46FB-BED2-470C54CD309B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07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12402B-58A7-4079-84A4-9B3ECD262263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3452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4FA3BB-22B0-47F1-9051-72CDE62E688F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68006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23C4E6-6BAB-45D7-A331-7972B0412103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7527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6E4CD3-F2CC-42DA-BE22-23AE45D6EF47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rtlCol="0"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590D0D-54FD-4BE8-9D95-21C52216E548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5524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rtlCol="0"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rtlCol="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067088-AA6F-4E5A-ABD3-B4AB2417079E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1507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470B91-F814-4B9B-AA3B-3C51F2BE89C5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1724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835F3C-9C57-4EBD-805B-107A2B7AB542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4221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fld id="{FA6F2DB0-AA7B-40EF-A1F6-597D5286B151}" type="datetime1">
              <a:rPr lang="es-ES" noProof="0" smtClean="0"/>
              <a:t>15/06/2023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fld id="{6D22F896-40B5-4ADD-8801-0D06FADFA09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4761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81F489-B701-4C74-9747-27C8656A89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 dirty="0">
                <a:latin typeface="Rockwell" panose="02060603020205020403" pitchFamily="18" charset="0"/>
              </a:rPr>
              <a:t>LABORATORIO DE CONROL PROCESOS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699F35-1401-4ECD-9F96-7017DB9FA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2023166"/>
          </a:xfrm>
        </p:spPr>
        <p:txBody>
          <a:bodyPr rtlCol="0">
            <a:normAutofit fontScale="70000" lnSpcReduction="20000"/>
          </a:bodyPr>
          <a:lstStyle/>
          <a:p>
            <a:pPr rtl="0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Polo tecnológico de Durazno</a:t>
            </a:r>
          </a:p>
          <a:p>
            <a:pPr rtl="0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Tercer Semestre </a:t>
            </a:r>
          </a:p>
          <a:p>
            <a:pPr rtl="0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</a:p>
          <a:p>
            <a:pPr rtl="0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Ing. Marcos Cardoso</a:t>
            </a:r>
          </a:p>
          <a:p>
            <a:pPr rtl="0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https://planeamientoeducativo.utu.edu.uy/sites/planeamientoeducativo.utu.edu.uy/files/2020-07/Laboratorio_Control_Procesos.pdf</a:t>
            </a:r>
          </a:p>
        </p:txBody>
      </p:sp>
    </p:spTree>
    <p:extLst>
      <p:ext uri="{BB962C8B-B14F-4D97-AF65-F5344CB8AC3E}">
        <p14:creationId xmlns:p14="http://schemas.microsoft.com/office/powerpoint/2010/main" val="61690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144" y="231140"/>
            <a:ext cx="9875520" cy="1356360"/>
          </a:xfrm>
        </p:spPr>
        <p:txBody>
          <a:bodyPr rtlCol="0"/>
          <a:lstStyle/>
          <a:p>
            <a:pPr rtl="0"/>
            <a:r>
              <a:rPr lang="es-ES" dirty="0">
                <a:latin typeface="Rockwell" panose="02060603020205020403" pitchFamily="18" charset="0"/>
              </a:rPr>
              <a:t>Programa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1F44B22-324B-4DE8-B32C-853121849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032432"/>
              </p:ext>
            </p:extLst>
          </p:nvPr>
        </p:nvGraphicFramePr>
        <p:xfrm>
          <a:off x="1821285" y="1480935"/>
          <a:ext cx="8226838" cy="3714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6838">
                  <a:extLst>
                    <a:ext uri="{9D8B030D-6E8A-4147-A177-3AD203B41FA5}">
                      <a16:colId xmlns:a16="http://schemas.microsoft.com/office/drawing/2014/main" val="743422230"/>
                    </a:ext>
                  </a:extLst>
                </a:gridCol>
              </a:tblGrid>
              <a:tr h="3714781">
                <a:tc>
                  <a:txBody>
                    <a:bodyPr/>
                    <a:lstStyle/>
                    <a:p>
                      <a:pPr rtl="0"/>
                      <a:r>
                        <a:rPr lang="es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Primera Parte (8 semanas de 5hs)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MX" sz="16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 1: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s-MX" sz="16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LAZO DE CONTROL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MX" sz="16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 2: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s-MX" sz="16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BANCO DE PRUEBAS DEL LABORATORIO DE CONTROL AUTOMÁTICO DE PROCESOS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MX" sz="16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 3: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s-MX" sz="16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CONTROL DE LAZO  DESDE  UN  COMPUTADOR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MX" sz="16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 4: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s-MX" sz="16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ONTROL DE LAZO  CON PLC Y VISUALIZACIÓN DESDE PC</a:t>
                      </a:r>
                      <a:endParaRPr lang="es" sz="1600" b="1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alpha val="5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822786"/>
                  </a:ext>
                </a:extLst>
              </a:tr>
            </a:tbl>
          </a:graphicData>
        </a:graphic>
      </p:graphicFrame>
      <p:pic>
        <p:nvPicPr>
          <p:cNvPr id="5" name="Gráfico 4" descr="Profesor">
            <a:extLst>
              <a:ext uri="{FF2B5EF4-FFF2-40B4-BE49-F238E27FC236}">
                <a16:creationId xmlns:a16="http://schemas.microsoft.com/office/drawing/2014/main" id="{3E2935BC-0CAB-13D9-A3C2-CA2F6C530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98408" y="452120"/>
            <a:ext cx="914400" cy="914400"/>
          </a:xfrm>
          <a:prstGeom prst="rect">
            <a:avLst/>
          </a:prstGeom>
        </p:spPr>
      </p:pic>
      <p:pic>
        <p:nvPicPr>
          <p:cNvPr id="6" name="Gráfico 5" descr="Lápiz">
            <a:extLst>
              <a:ext uri="{FF2B5EF4-FFF2-40B4-BE49-F238E27FC236}">
                <a16:creationId xmlns:a16="http://schemas.microsoft.com/office/drawing/2014/main" id="{69FA7803-AD9F-E2EA-A1B2-1F2C2B8084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83586" y="538733"/>
            <a:ext cx="767542" cy="767542"/>
          </a:xfrm>
          <a:prstGeom prst="rect">
            <a:avLst/>
          </a:prstGeom>
        </p:spPr>
      </p:pic>
      <p:sp>
        <p:nvSpPr>
          <p:cNvPr id="7" name="Marcador de contenido 5">
            <a:extLst>
              <a:ext uri="{FF2B5EF4-FFF2-40B4-BE49-F238E27FC236}">
                <a16:creationId xmlns:a16="http://schemas.microsoft.com/office/drawing/2014/main" id="{D572117F-C345-F938-3BC1-B4DBD24582C9}"/>
              </a:ext>
            </a:extLst>
          </p:cNvPr>
          <p:cNvSpPr txBox="1">
            <a:spLocks/>
          </p:cNvSpPr>
          <p:nvPr/>
        </p:nvSpPr>
        <p:spPr>
          <a:xfrm>
            <a:off x="1008489" y="5302281"/>
            <a:ext cx="9872871" cy="10487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Corbel" pitchFamily="34" charset="0"/>
              <a:buNone/>
            </a:pPr>
            <a:r>
              <a:rPr lang="es-UY" sz="2800" dirty="0"/>
              <a:t>Se presentaran en la diapositivas los contenidos teóricos del curso. Las practicas se harán e con Material adquirido por el polo o donaciones por empresas Publico/Privadas.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524077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66" y="244867"/>
            <a:ext cx="9875520" cy="1356360"/>
          </a:xfrm>
        </p:spPr>
        <p:txBody>
          <a:bodyPr rtlCol="0"/>
          <a:lstStyle/>
          <a:p>
            <a:pPr rtl="0"/>
            <a:r>
              <a:rPr lang="es-ES" dirty="0">
                <a:latin typeface="Rockwell" panose="02060603020205020403" pitchFamily="18" charset="0"/>
              </a:rPr>
              <a:t>Clases Unidad 1 </a:t>
            </a:r>
          </a:p>
        </p:txBody>
      </p:sp>
      <p:pic>
        <p:nvPicPr>
          <p:cNvPr id="5" name="Gráfico 4" descr="Lápiz">
            <a:extLst>
              <a:ext uri="{FF2B5EF4-FFF2-40B4-BE49-F238E27FC236}">
                <a16:creationId xmlns:a16="http://schemas.microsoft.com/office/drawing/2014/main" id="{0A74E1BB-B1CA-413B-8313-F68AA049A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3906" y="498093"/>
            <a:ext cx="767542" cy="767542"/>
          </a:xfrm>
          <a:prstGeom prst="rect">
            <a:avLst/>
          </a:prstGeom>
        </p:spPr>
      </p:pic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58DB9A9-5906-B183-546C-B604A0357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766" y="1601227"/>
            <a:ext cx="9872871" cy="4038600"/>
          </a:xfrm>
        </p:spPr>
        <p:txBody>
          <a:bodyPr>
            <a:normAutofit/>
          </a:bodyPr>
          <a:lstStyle/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es-MX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un lazo de control? Utilidad. Definición. Tipos de lazos de control (P, PI, PID) 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es-MX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MX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urvas de funcionamiento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es-MX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Implementación de las técnicas de control. 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es-MX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Técnicas de sintonía de lazos de control ¿Qué es sintonizar un lazo de control? 2¿Cómo se sintoniza? Sintonía de un lazo P, PI, PID. 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es-MX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Actividad de laboratorio. Practicas con Controlador  universal</a:t>
            </a:r>
            <a:endParaRPr lang="en-US" dirty="0"/>
          </a:p>
          <a:p>
            <a:pPr marL="45720" indent="0">
              <a:buNone/>
            </a:pP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942404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66" y="244867"/>
            <a:ext cx="9875520" cy="1356360"/>
          </a:xfrm>
        </p:spPr>
        <p:txBody>
          <a:bodyPr rtlCol="0"/>
          <a:lstStyle/>
          <a:p>
            <a:pPr rtl="0"/>
            <a:r>
              <a:rPr lang="es-ES" dirty="0">
                <a:latin typeface="Rockwell" panose="02060603020205020403" pitchFamily="18" charset="0"/>
              </a:rPr>
              <a:t>Clases Unidad 1 </a:t>
            </a:r>
          </a:p>
        </p:txBody>
      </p:sp>
      <p:pic>
        <p:nvPicPr>
          <p:cNvPr id="5" name="Gráfico 4" descr="Lápiz">
            <a:extLst>
              <a:ext uri="{FF2B5EF4-FFF2-40B4-BE49-F238E27FC236}">
                <a16:creationId xmlns:a16="http://schemas.microsoft.com/office/drawing/2014/main" id="{0A74E1BB-B1CA-413B-8313-F68AA049A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3906" y="498093"/>
            <a:ext cx="767542" cy="7675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BF13A38-9C69-0115-5479-83219E0E7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973" y="1545348"/>
            <a:ext cx="4418856" cy="274743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BDDDEB8-2E6A-9597-18C5-F224F8CC25F5}"/>
              </a:ext>
            </a:extLst>
          </p:cNvPr>
          <p:cNvSpPr txBox="1"/>
          <p:nvPr/>
        </p:nvSpPr>
        <p:spPr>
          <a:xfrm>
            <a:off x="899972" y="4429761"/>
            <a:ext cx="10473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Sistema: </a:t>
            </a:r>
            <a:r>
              <a:rPr lang="es-MX" dirty="0"/>
              <a:t>Conjunto de componentes que funciona como un todo, Sistema de Aire acondicionado, Sistema de Cinta trasportadora, Sistema de bombeo, etc. Entrada al Sistema función “u” y Salida de Proceso Función “x”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83B2B0F-EB96-AB71-EFE6-0C09AC2A8221}"/>
              </a:ext>
            </a:extLst>
          </p:cNvPr>
          <p:cNvSpPr txBox="1"/>
          <p:nvPr/>
        </p:nvSpPr>
        <p:spPr>
          <a:xfrm>
            <a:off x="899972" y="5213067"/>
            <a:ext cx="7415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Control : </a:t>
            </a:r>
            <a:r>
              <a:rPr lang="es-MX" dirty="0"/>
              <a:t>Es el elemento que recibe la señal del proceso y entrega una señal modificada o corregida para reducir el error.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5C31FA5-BBB8-230F-1BFD-BA64FDA326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3319" y="2017013"/>
            <a:ext cx="6323215" cy="170154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CAA1AAB-7354-0FCF-F6A8-C9A2F90F8AAF}"/>
              </a:ext>
            </a:extLst>
          </p:cNvPr>
          <p:cNvSpPr txBox="1"/>
          <p:nvPr/>
        </p:nvSpPr>
        <p:spPr>
          <a:xfrm>
            <a:off x="899972" y="5900763"/>
            <a:ext cx="9940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Sensor : </a:t>
            </a:r>
            <a:r>
              <a:rPr lang="es-MX" dirty="0"/>
              <a:t>Es el elemento que mide la variable o señal del sistema y la entrega al sistema de control para su comparación, son los receptores en el sistema de las señales.</a:t>
            </a:r>
          </a:p>
        </p:txBody>
      </p:sp>
    </p:spTree>
    <p:extLst>
      <p:ext uri="{BB962C8B-B14F-4D97-AF65-F5344CB8AC3E}">
        <p14:creationId xmlns:p14="http://schemas.microsoft.com/office/powerpoint/2010/main" val="1844159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7640" y="111760"/>
            <a:ext cx="9875520" cy="1356360"/>
          </a:xfrm>
        </p:spPr>
        <p:txBody>
          <a:bodyPr/>
          <a:lstStyle/>
          <a:p>
            <a:r>
              <a:rPr lang="es-MX" dirty="0"/>
              <a:t>Componentes del Sistema de Control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443D9E4-08DD-A917-87CF-B1C04624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650" y="1043458"/>
            <a:ext cx="8123230" cy="535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82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66" y="244867"/>
            <a:ext cx="9875520" cy="1356360"/>
          </a:xfrm>
        </p:spPr>
        <p:txBody>
          <a:bodyPr rtlCol="0"/>
          <a:lstStyle/>
          <a:p>
            <a:pPr rtl="0"/>
            <a:r>
              <a:rPr lang="es-ES" dirty="0">
                <a:latin typeface="Rockwell" panose="02060603020205020403" pitchFamily="18" charset="0"/>
              </a:rPr>
              <a:t>Clases Unidad 1 </a:t>
            </a:r>
          </a:p>
        </p:txBody>
      </p:sp>
      <p:pic>
        <p:nvPicPr>
          <p:cNvPr id="5" name="Gráfico 4" descr="Lápiz">
            <a:extLst>
              <a:ext uri="{FF2B5EF4-FFF2-40B4-BE49-F238E27FC236}">
                <a16:creationId xmlns:a16="http://schemas.microsoft.com/office/drawing/2014/main" id="{0A74E1BB-B1CA-413B-8313-F68AA049A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3906" y="498093"/>
            <a:ext cx="767542" cy="76754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BDDDEB8-2E6A-9597-18C5-F224F8CC25F5}"/>
              </a:ext>
            </a:extLst>
          </p:cNvPr>
          <p:cNvSpPr txBox="1"/>
          <p:nvPr/>
        </p:nvSpPr>
        <p:spPr>
          <a:xfrm>
            <a:off x="3078660" y="4270803"/>
            <a:ext cx="10473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Ejemplo: Control de Velocidad de Un motor.</a:t>
            </a:r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83B2B0F-EB96-AB71-EFE6-0C09AC2A8221}"/>
              </a:ext>
            </a:extLst>
          </p:cNvPr>
          <p:cNvSpPr txBox="1"/>
          <p:nvPr/>
        </p:nvSpPr>
        <p:spPr>
          <a:xfrm>
            <a:off x="747572" y="4969227"/>
            <a:ext cx="9875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Otro ejemplo: Aire acondicionado. </a:t>
            </a:r>
            <a:r>
              <a:rPr lang="es-MX" dirty="0"/>
              <a:t>El sistema seria el Aire y la variable deseada es la temperatura ambiente. Tenemos un Sensor de temperatura que envía la señal hacia el control. El error es la diferencia entre la temperatura deseada y la temperatura medida por el sensor. Luego la salida de control puede ser variar la velocidad del ventilador, la  regulación de apertura de una válvula expansora o simplemente el encendido y apagado simplemente del compresor. </a:t>
            </a:r>
          </a:p>
          <a:p>
            <a:endParaRPr lang="es-MX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C0F24AA-38DC-E516-A596-49454EF89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6109" y="1720561"/>
            <a:ext cx="6895699" cy="237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60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966" y="82307"/>
            <a:ext cx="9875520" cy="1356360"/>
          </a:xfrm>
        </p:spPr>
        <p:txBody>
          <a:bodyPr rtlCol="0"/>
          <a:lstStyle/>
          <a:p>
            <a:pPr rtl="0"/>
            <a:r>
              <a:rPr lang="es-ES" dirty="0">
                <a:latin typeface="Rockwell" panose="02060603020205020403" pitchFamily="18" charset="0"/>
              </a:rPr>
              <a:t>Unidad 1 </a:t>
            </a:r>
          </a:p>
        </p:txBody>
      </p:sp>
      <p:pic>
        <p:nvPicPr>
          <p:cNvPr id="5" name="Gráfico 4" descr="Lápiz">
            <a:extLst>
              <a:ext uri="{FF2B5EF4-FFF2-40B4-BE49-F238E27FC236}">
                <a16:creationId xmlns:a16="http://schemas.microsoft.com/office/drawing/2014/main" id="{0A74E1BB-B1CA-413B-8313-F68AA049A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3906" y="498093"/>
            <a:ext cx="767542" cy="7675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7487C-9FEF-489C-50D2-1478448859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9915"/>
          <a:stretch/>
        </p:blipFill>
        <p:spPr>
          <a:xfrm>
            <a:off x="866301" y="1681421"/>
            <a:ext cx="9975618" cy="426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439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182025"/>
            <a:ext cx="9875520" cy="1356360"/>
          </a:xfrm>
        </p:spPr>
        <p:txBody>
          <a:bodyPr/>
          <a:lstStyle/>
          <a:p>
            <a:r>
              <a:rPr lang="es-MX" dirty="0"/>
              <a:t>Función Proporcional del controlador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B179A36-A6BB-0B8A-6310-20E1DDE62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689702"/>
            <a:ext cx="5209620" cy="133417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8C12BD7-006C-84A0-05DF-C029AF0B846D}"/>
              </a:ext>
            </a:extLst>
          </p:cNvPr>
          <p:cNvSpPr/>
          <p:nvPr/>
        </p:nvSpPr>
        <p:spPr>
          <a:xfrm>
            <a:off x="3749040" y="1645920"/>
            <a:ext cx="863600" cy="1485488"/>
          </a:xfrm>
          <a:prstGeom prst="rect">
            <a:avLst/>
          </a:prstGeom>
          <a:solidFill>
            <a:schemeClr val="accent2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26E532A-9AD5-536A-273E-6FCD76373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27" y="3284581"/>
            <a:ext cx="5021473" cy="317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978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182025"/>
            <a:ext cx="9814560" cy="708072"/>
          </a:xfrm>
        </p:spPr>
        <p:txBody>
          <a:bodyPr/>
          <a:lstStyle/>
          <a:p>
            <a:r>
              <a:rPr lang="es-MX" dirty="0"/>
              <a:t>Función Proporcional del controlador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B179A36-A6BB-0B8A-6310-20E1DDE62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0" y="1371601"/>
            <a:ext cx="3332480" cy="85344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8C12BD7-006C-84A0-05DF-C029AF0B846D}"/>
              </a:ext>
            </a:extLst>
          </p:cNvPr>
          <p:cNvSpPr/>
          <p:nvPr/>
        </p:nvSpPr>
        <p:spPr>
          <a:xfrm>
            <a:off x="1666240" y="1371601"/>
            <a:ext cx="568960" cy="952005"/>
          </a:xfrm>
          <a:prstGeom prst="rect">
            <a:avLst/>
          </a:prstGeom>
          <a:solidFill>
            <a:schemeClr val="accent2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F274638-B4BE-EE07-08F5-4EEF8EDE4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39" y="3021802"/>
            <a:ext cx="5307481" cy="246459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4EAB73E-EA7E-3A83-C26D-92AE7D8E3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330" y="2756995"/>
            <a:ext cx="4792143" cy="27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48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182025"/>
            <a:ext cx="9875520" cy="1356360"/>
          </a:xfrm>
        </p:spPr>
        <p:txBody>
          <a:bodyPr/>
          <a:lstStyle/>
          <a:p>
            <a:r>
              <a:rPr lang="es-MX" dirty="0"/>
              <a:t>Función Derivativa del controlador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B179A36-A6BB-0B8A-6310-20E1DDE62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689702"/>
            <a:ext cx="5209620" cy="133417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8C12BD7-006C-84A0-05DF-C029AF0B846D}"/>
              </a:ext>
            </a:extLst>
          </p:cNvPr>
          <p:cNvSpPr/>
          <p:nvPr/>
        </p:nvSpPr>
        <p:spPr>
          <a:xfrm>
            <a:off x="4958080" y="1538385"/>
            <a:ext cx="863600" cy="1485488"/>
          </a:xfrm>
          <a:prstGeom prst="rect">
            <a:avLst/>
          </a:prstGeom>
          <a:solidFill>
            <a:schemeClr val="accent2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53CA90C-2800-C9BF-EE68-39CBEFDDC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910" y="3023873"/>
            <a:ext cx="4079939" cy="350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71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182025"/>
            <a:ext cx="9875520" cy="1356360"/>
          </a:xfrm>
        </p:spPr>
        <p:txBody>
          <a:bodyPr/>
          <a:lstStyle/>
          <a:p>
            <a:r>
              <a:rPr lang="es-MX" dirty="0"/>
              <a:t>Función Derivativa del controlador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B179A36-A6BB-0B8A-6310-20E1DDE62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689702"/>
            <a:ext cx="5209620" cy="133417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8C12BD7-006C-84A0-05DF-C029AF0B846D}"/>
              </a:ext>
            </a:extLst>
          </p:cNvPr>
          <p:cNvSpPr/>
          <p:nvPr/>
        </p:nvSpPr>
        <p:spPr>
          <a:xfrm>
            <a:off x="4958080" y="1538385"/>
            <a:ext cx="863600" cy="1485488"/>
          </a:xfrm>
          <a:prstGeom prst="rect">
            <a:avLst/>
          </a:prstGeom>
          <a:solidFill>
            <a:schemeClr val="accent2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382FB07-BF3B-9D93-0849-AA2D3713A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560" y="3141498"/>
            <a:ext cx="8087328" cy="297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24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182025"/>
            <a:ext cx="9875520" cy="1356360"/>
          </a:xfrm>
        </p:spPr>
        <p:txBody>
          <a:bodyPr/>
          <a:lstStyle/>
          <a:p>
            <a:r>
              <a:rPr lang="es-MX" dirty="0"/>
              <a:t>Función Integral del controlador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B179A36-A6BB-0B8A-6310-20E1DDE62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689702"/>
            <a:ext cx="5209620" cy="133417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8C12BD7-006C-84A0-05DF-C029AF0B846D}"/>
              </a:ext>
            </a:extLst>
          </p:cNvPr>
          <p:cNvSpPr/>
          <p:nvPr/>
        </p:nvSpPr>
        <p:spPr>
          <a:xfrm>
            <a:off x="6096000" y="1614042"/>
            <a:ext cx="2039700" cy="1517365"/>
          </a:xfrm>
          <a:prstGeom prst="rect">
            <a:avLst/>
          </a:prstGeom>
          <a:solidFill>
            <a:schemeClr val="accent2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3EBE35B-1383-8752-D7A2-B7BF05B27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3230" y="3175190"/>
            <a:ext cx="5135320" cy="343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98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80" y="0"/>
            <a:ext cx="9875520" cy="1356360"/>
          </a:xfrm>
        </p:spPr>
        <p:txBody>
          <a:bodyPr/>
          <a:lstStyle/>
          <a:p>
            <a:r>
              <a:rPr lang="es-MX" dirty="0"/>
              <a:t>Función Integral del controlador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B179A36-A6BB-0B8A-6310-20E1DDE62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80" y="1173371"/>
            <a:ext cx="3987500" cy="102118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8C12BD7-006C-84A0-05DF-C029AF0B846D}"/>
              </a:ext>
            </a:extLst>
          </p:cNvPr>
          <p:cNvSpPr/>
          <p:nvPr/>
        </p:nvSpPr>
        <p:spPr>
          <a:xfrm>
            <a:off x="3241040" y="1173371"/>
            <a:ext cx="1778000" cy="1021189"/>
          </a:xfrm>
          <a:prstGeom prst="rect">
            <a:avLst/>
          </a:prstGeom>
          <a:solidFill>
            <a:schemeClr val="accent2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E6C8677-C550-2BF9-93ED-7633FCC02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380" y="2412310"/>
            <a:ext cx="6518033" cy="40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17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80" y="0"/>
            <a:ext cx="9875520" cy="1356360"/>
          </a:xfrm>
        </p:spPr>
        <p:txBody>
          <a:bodyPr/>
          <a:lstStyle/>
          <a:p>
            <a:r>
              <a:rPr lang="es-MX" dirty="0"/>
              <a:t>Sintonización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7055C72-9CE1-B8F5-AF29-A68D65259497}"/>
              </a:ext>
            </a:extLst>
          </p:cNvPr>
          <p:cNvSpPr txBox="1"/>
          <p:nvPr/>
        </p:nvSpPr>
        <p:spPr>
          <a:xfrm>
            <a:off x="886380" y="1449851"/>
            <a:ext cx="987552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La sintonización del lazo de control corresponde a elegir las variables que controlaran el lazo. Es decir las constantes de proporcionalidad, Derivativa e Integral. </a:t>
            </a:r>
          </a:p>
          <a:p>
            <a:endParaRPr lang="es-MX" sz="2000" b="1" dirty="0"/>
          </a:p>
          <a:p>
            <a:r>
              <a:rPr lang="es-MX" sz="2000" b="1" dirty="0"/>
              <a:t>Como vimos los lazos PID pueden finalmente quedar solo P, solo PI o PID, según la necesidad. </a:t>
            </a:r>
          </a:p>
          <a:p>
            <a:endParaRPr lang="es-MX" sz="2000" b="1" dirty="0"/>
          </a:p>
          <a:p>
            <a:r>
              <a:rPr lang="es-MX" sz="2000" b="1" dirty="0"/>
              <a:t>Por lo tanto la técnicas de sintonización siempre terminan siendo empíricas, es decir que se debe conectar el controlador, instrumento y elemento final en el proceso. Luego se energizan los sistemas y se ensaya el lazo. Para controladores ya conocidos los lazos vienen preconfigurados (sistemas de control básicos). Para lazos de control un mas complejos (en cascada por ejemplo), se requiere siempre una </a:t>
            </a:r>
            <a:r>
              <a:rPr lang="es-MX" sz="2000" b="1" dirty="0" err="1"/>
              <a:t>re-sintonizacion</a:t>
            </a:r>
            <a:endParaRPr lang="es-MX" sz="20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34904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79" y="0"/>
            <a:ext cx="10384371" cy="1356360"/>
          </a:xfrm>
        </p:spPr>
        <p:txBody>
          <a:bodyPr/>
          <a:lstStyle/>
          <a:p>
            <a:r>
              <a:rPr lang="es-MX" dirty="0"/>
              <a:t>Control en cascada (Mas de un Transmisor)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9E0A0A5-AC9B-48F3-0F60-7DB06A1C2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785" y="1025283"/>
            <a:ext cx="8035516" cy="539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45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80" y="0"/>
            <a:ext cx="9875520" cy="1356360"/>
          </a:xfrm>
        </p:spPr>
        <p:txBody>
          <a:bodyPr/>
          <a:lstStyle/>
          <a:p>
            <a:r>
              <a:rPr lang="es-MX" dirty="0"/>
              <a:t>Sintonización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C12AE4E-6C92-6C73-77FB-EA634023F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100" y="1218513"/>
            <a:ext cx="8330349" cy="511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250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79" y="0"/>
            <a:ext cx="10384371" cy="1356360"/>
          </a:xfrm>
        </p:spPr>
        <p:txBody>
          <a:bodyPr>
            <a:normAutofit/>
          </a:bodyPr>
          <a:lstStyle/>
          <a:p>
            <a:r>
              <a:rPr lang="es-MX" sz="3200" dirty="0"/>
              <a:t>Símbolos de líneas de Comunicación en Lazo de control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A14D09C-3AAB-70B5-EC76-AF60638A1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16" y="1077501"/>
            <a:ext cx="11257285" cy="520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82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814" y="0"/>
            <a:ext cx="10384371" cy="1356360"/>
          </a:xfrm>
        </p:spPr>
        <p:txBody>
          <a:bodyPr>
            <a:normAutofit/>
          </a:bodyPr>
          <a:lstStyle/>
          <a:p>
            <a:r>
              <a:rPr lang="es-MX" sz="3200" dirty="0"/>
              <a:t>Símbolos de líneas de Proceso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A89A3DD-F75F-91C9-EF54-F9A2699F40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15"/>
          <a:stretch/>
        </p:blipFill>
        <p:spPr>
          <a:xfrm>
            <a:off x="903814" y="1241945"/>
            <a:ext cx="4776717" cy="51677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2978574-F094-EC3F-70D4-8DCCDD13A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946" y="1533224"/>
            <a:ext cx="3874823" cy="417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10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814" y="0"/>
            <a:ext cx="10384371" cy="1356360"/>
          </a:xfrm>
        </p:spPr>
        <p:txBody>
          <a:bodyPr>
            <a:normAutofit/>
          </a:bodyPr>
          <a:lstStyle/>
          <a:p>
            <a:r>
              <a:rPr lang="es-MX" sz="3200" dirty="0"/>
              <a:t>Símbolos de líneas de Proceso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2E0E95-2534-A397-FF70-C0EB0973D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594" y="1092200"/>
            <a:ext cx="3368794" cy="535997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9E3F8CC-AFED-CFE6-9D3E-D1AFB685D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441" y="1092200"/>
            <a:ext cx="2654587" cy="515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441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79" y="0"/>
            <a:ext cx="10384371" cy="1356360"/>
          </a:xfrm>
        </p:spPr>
        <p:txBody>
          <a:bodyPr/>
          <a:lstStyle/>
          <a:p>
            <a:r>
              <a:rPr lang="es-MX" dirty="0"/>
              <a:t>Diagramas de Proceso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6896EA-E7AA-F498-1E31-EB545DB141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64"/>
          <a:stretch/>
        </p:blipFill>
        <p:spPr>
          <a:xfrm>
            <a:off x="1037905" y="1263891"/>
            <a:ext cx="8163377" cy="375650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27DF3CC-30A7-3CF6-6458-A38A6CD63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643" y="5035640"/>
            <a:ext cx="5351899" cy="158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28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79" y="0"/>
            <a:ext cx="10384371" cy="1356360"/>
          </a:xfrm>
        </p:spPr>
        <p:txBody>
          <a:bodyPr/>
          <a:lstStyle/>
          <a:p>
            <a:r>
              <a:rPr lang="es-MX" dirty="0"/>
              <a:t>Diagramas de Proceso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208BA10-D408-EC15-61AE-F648C347B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217" y="1356360"/>
            <a:ext cx="8691205" cy="464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34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79" y="0"/>
            <a:ext cx="10384371" cy="1356360"/>
          </a:xfrm>
        </p:spPr>
        <p:txBody>
          <a:bodyPr/>
          <a:lstStyle/>
          <a:p>
            <a:r>
              <a:rPr lang="es-MX" dirty="0"/>
              <a:t>Diagramas de Proceso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2985C5E-62AB-A54D-1A67-85168CDFC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625" y="1356360"/>
            <a:ext cx="9028179" cy="472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47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79" y="0"/>
            <a:ext cx="10384371" cy="1356360"/>
          </a:xfrm>
        </p:spPr>
        <p:txBody>
          <a:bodyPr/>
          <a:lstStyle/>
          <a:p>
            <a:r>
              <a:rPr lang="es-MX" dirty="0"/>
              <a:t>Ejemplo Aire acondicionado- Frio/Calor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D3249D4-984D-F46C-B8DA-E1C0C4073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0" y="1430987"/>
            <a:ext cx="11102779" cy="47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41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79" y="0"/>
            <a:ext cx="10384371" cy="1356360"/>
          </a:xfrm>
        </p:spPr>
        <p:txBody>
          <a:bodyPr/>
          <a:lstStyle/>
          <a:p>
            <a:r>
              <a:rPr lang="es-MX" dirty="0"/>
              <a:t>PLC en Lazos de Control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7D03A4E-0290-5FDD-15A3-994916740E72}"/>
              </a:ext>
            </a:extLst>
          </p:cNvPr>
          <p:cNvSpPr txBox="1"/>
          <p:nvPr/>
        </p:nvSpPr>
        <p:spPr>
          <a:xfrm>
            <a:off x="886380" y="1449851"/>
            <a:ext cx="987552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El PLC o controlador lógico programable es el equipo que permite conectar recibir las conexiones del campo, procesarlas tomar decisiones y a continuación enviar señales eléctricas nuevamente al campo. </a:t>
            </a:r>
          </a:p>
          <a:p>
            <a:endParaRPr lang="es-MX" sz="2000" b="1" dirty="0"/>
          </a:p>
          <a:p>
            <a:r>
              <a:rPr lang="es-MX" sz="2000" b="1" dirty="0"/>
              <a:t>Por lo tanto una forma practica y resumida de entender como funciona el PLC es la unidad que procesa las señales de entrada y entrega señales de salida automáticamente. </a:t>
            </a:r>
          </a:p>
          <a:p>
            <a:endParaRPr lang="es-MX" sz="2000" b="1" dirty="0"/>
          </a:p>
          <a:p>
            <a:r>
              <a:rPr lang="es-MX" sz="2000" b="1" dirty="0"/>
              <a:t>Hay muchos modelos, marcas y tecnológicas de PLC, durante el curso se elige una de ellas para poder conectarla y entender algunos lazos de control, poder programarlos y ver como esas señales son procesadas por el PLC. </a:t>
            </a:r>
          </a:p>
          <a:p>
            <a:endParaRPr lang="es-MX" sz="2000" b="1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258029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79" y="0"/>
            <a:ext cx="10384371" cy="1356360"/>
          </a:xfrm>
        </p:spPr>
        <p:txBody>
          <a:bodyPr/>
          <a:lstStyle/>
          <a:p>
            <a:r>
              <a:rPr lang="es-MX" dirty="0"/>
              <a:t>PLC LOGO 8 de SIEMENS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7D03A4E-0290-5FDD-15A3-994916740E72}"/>
              </a:ext>
            </a:extLst>
          </p:cNvPr>
          <p:cNvSpPr txBox="1"/>
          <p:nvPr/>
        </p:nvSpPr>
        <p:spPr>
          <a:xfrm>
            <a:off x="673020" y="1057452"/>
            <a:ext cx="987552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El PLC logo 8 es una unidad programable con 8 entradas y 4 salidas. Cuenta con una fuente de 220VAC/24Vdc de 2 </a:t>
            </a:r>
            <a:r>
              <a:rPr lang="es-MX" sz="2000" b="1" dirty="0" err="1"/>
              <a:t>Amp</a:t>
            </a:r>
            <a:r>
              <a:rPr lang="es-MX" sz="2000" b="1" dirty="0"/>
              <a:t>. La cual permite alimentar las entradas. En principio las entradas son digitales 24VDC. </a:t>
            </a:r>
          </a:p>
          <a:p>
            <a:r>
              <a:rPr lang="es-MX" sz="2000" b="1" dirty="0"/>
              <a:t>Las salidas son digitales </a:t>
            </a:r>
            <a:r>
              <a:rPr lang="es-MX" sz="2000" b="1" dirty="0" err="1"/>
              <a:t>tmb</a:t>
            </a:r>
            <a:r>
              <a:rPr lang="es-MX" sz="2000" b="1" dirty="0"/>
              <a:t> con un amperaje máximo de 10 </a:t>
            </a:r>
            <a:r>
              <a:rPr lang="es-MX" sz="2000" b="1" dirty="0" err="1"/>
              <a:t>Amp</a:t>
            </a:r>
            <a:r>
              <a:rPr lang="es-MX" sz="2000" b="1" dirty="0"/>
              <a:t> permitiendo una alimentación externa a distintos voltajes. Son todas salidas relé libres de potencial. </a:t>
            </a:r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4A3806B-D983-23D7-CCD4-99F604A9A1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84" b="4293"/>
          <a:stretch/>
        </p:blipFill>
        <p:spPr>
          <a:xfrm>
            <a:off x="2560321" y="2722879"/>
            <a:ext cx="5758260" cy="363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03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379" y="0"/>
            <a:ext cx="10384371" cy="1356360"/>
          </a:xfrm>
        </p:spPr>
        <p:txBody>
          <a:bodyPr/>
          <a:lstStyle/>
          <a:p>
            <a:r>
              <a:rPr lang="es-MX" dirty="0"/>
              <a:t>PLC LOGO 8 de SIEMENS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7D03A4E-0290-5FDD-15A3-994916740E72}"/>
              </a:ext>
            </a:extLst>
          </p:cNvPr>
          <p:cNvSpPr txBox="1"/>
          <p:nvPr/>
        </p:nvSpPr>
        <p:spPr>
          <a:xfrm>
            <a:off x="673019" y="822961"/>
            <a:ext cx="11061781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Se identifican las partes y conexiones en el PLC</a:t>
            </a:r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r>
              <a:rPr lang="es-MX" sz="2000" b="1" dirty="0"/>
              <a:t>El PLC de la foto es 230V, modelo distinto al que usaremos en las practicas</a:t>
            </a:r>
          </a:p>
          <a:p>
            <a:endParaRPr lang="es-MX" sz="2000" b="1" dirty="0"/>
          </a:p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00A35CD-C2C9-ABF3-8E94-98BC03F03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605" y="1244600"/>
            <a:ext cx="610517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01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kern="1200">
                <a:latin typeface="+mj-lt"/>
                <a:ea typeface="+mj-ea"/>
                <a:cs typeface="+mj-cs"/>
              </a:rPr>
              <a:t>PLC LOGO 8 de SIEMENS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3DA29C1-546E-8ED8-78FD-381133CE3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756" y="2057399"/>
            <a:ext cx="4361367" cy="4023360"/>
          </a:xfrm>
          <a:prstGeom prst="rect">
            <a:avLst/>
          </a:prstGeom>
          <a:noFill/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7D03A4E-0290-5FDD-15A3-994916740E72}"/>
              </a:ext>
            </a:extLst>
          </p:cNvPr>
          <p:cNvSpPr txBox="1"/>
          <p:nvPr/>
        </p:nvSpPr>
        <p:spPr>
          <a:xfrm>
            <a:off x="6267612" y="2057400"/>
            <a:ext cx="4754880" cy="4023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s-ES" sz="1700" b="1" dirty="0">
                <a:solidFill>
                  <a:schemeClr val="accent1"/>
                </a:solidFill>
              </a:rPr>
              <a:t>Conexión típica del PLC se presenta en la figura de la derecha.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endParaRPr lang="es-ES" sz="1700" b="1" dirty="0">
              <a:solidFill>
                <a:schemeClr val="accent1"/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s-ES" sz="1700" b="1" dirty="0">
                <a:solidFill>
                  <a:schemeClr val="accent1"/>
                </a:solidFill>
              </a:rPr>
              <a:t>Luego de tener conectado y antes de alimentar los positivos es importante realizar una verificación de las cargas y sus protecciones.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s-ES" sz="1700" b="1" dirty="0">
                <a:solidFill>
                  <a:schemeClr val="accent1"/>
                </a:solidFill>
              </a:rPr>
              <a:t>Para realizar esto lo primero decidir el voltaje y consumo de las cargas a conectar en la salida. En el caso que sean de 24Vdc uno se ve tentado a conectar directamente una salida de la misma fuente utilizada para las entradas. Esto puede funcionar, pero debe ser informado en el plano.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s-ES" sz="1700" b="1" dirty="0">
                <a:solidFill>
                  <a:schemeClr val="accent1"/>
                </a:solidFill>
              </a:rPr>
              <a:t>Por ultimo se debe verificar el consumo final sea menor que el amperaje que muestre la fuente como máximo. </a:t>
            </a:r>
            <a:endParaRPr lang="es-ES" sz="17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4642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kern="1200" dirty="0">
                <a:latin typeface="+mj-lt"/>
                <a:ea typeface="+mj-ea"/>
                <a:cs typeface="+mj-cs"/>
              </a:rPr>
              <a:t>Practica Semáforos – </a:t>
            </a:r>
            <a:r>
              <a:rPr lang="es-ES" kern="1200" dirty="0" err="1">
                <a:latin typeface="+mj-lt"/>
                <a:ea typeface="+mj-ea"/>
                <a:cs typeface="+mj-cs"/>
              </a:rPr>
              <a:t>CADe_simu</a:t>
            </a:r>
            <a:r>
              <a:rPr lang="es-ES" kern="1200" dirty="0">
                <a:latin typeface="+mj-lt"/>
                <a:ea typeface="+mj-ea"/>
                <a:cs typeface="+mj-cs"/>
              </a:rPr>
              <a:t> +Logo 8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7D03A4E-0290-5FDD-15A3-994916740E72}"/>
              </a:ext>
            </a:extLst>
          </p:cNvPr>
          <p:cNvSpPr txBox="1"/>
          <p:nvPr/>
        </p:nvSpPr>
        <p:spPr>
          <a:xfrm>
            <a:off x="919480" y="1732280"/>
            <a:ext cx="10307320" cy="4414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Se pretende con esta práctica poder identificar señales de entrada y salidas, junto con el PLC. Luego realizar un diagrama eléctrico que sea funcional y finalmente programar una lógica con temporizadores que permita visualizar un funcionamiento en automático. El funcionamiento servirá para operar de forma automática de 2 semáforos de corte de cruce de calle.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ES" sz="1700" b="1" dirty="0">
              <a:solidFill>
                <a:schemeClr val="accent1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1- Abrir el Software </a:t>
            </a:r>
            <a:r>
              <a:rPr lang="es-ES" sz="1700" b="1" dirty="0" err="1">
                <a:solidFill>
                  <a:schemeClr val="accent1"/>
                </a:solidFill>
              </a:rPr>
              <a:t>Cade_Simu</a:t>
            </a:r>
            <a:r>
              <a:rPr lang="es-ES" sz="1700" b="1" dirty="0">
                <a:solidFill>
                  <a:schemeClr val="accent1"/>
                </a:solidFill>
              </a:rPr>
              <a:t> en la PC.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2- Dibujar el diagrama eléctrico con un pulsador de arranque y parada del sistema automático.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3- Dibujar 4 luces a la salidas. Pueden ser con alimentación 220Vac o 24 </a:t>
            </a:r>
            <a:r>
              <a:rPr lang="es-ES" sz="1700" b="1" dirty="0" err="1">
                <a:solidFill>
                  <a:schemeClr val="accent1"/>
                </a:solidFill>
              </a:rPr>
              <a:t>Vdc</a:t>
            </a:r>
            <a:r>
              <a:rPr lang="es-ES" sz="1700" b="1" dirty="0">
                <a:solidFill>
                  <a:schemeClr val="accent1"/>
                </a:solidFill>
              </a:rPr>
              <a:t>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4- realizar el bloque con la lógica, se utilizaran 2 o mas temporizadores con retardo a la conexión y a la desconexión.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5- Pasar a modo simulación y observar directamente en </a:t>
            </a:r>
            <a:r>
              <a:rPr lang="es-ES" sz="1700" b="1" dirty="0" err="1">
                <a:solidFill>
                  <a:schemeClr val="accent1"/>
                </a:solidFill>
              </a:rPr>
              <a:t>Cade_simu</a:t>
            </a:r>
            <a:r>
              <a:rPr lang="es-ES" sz="1700" b="1" dirty="0">
                <a:solidFill>
                  <a:schemeClr val="accent1"/>
                </a:solidFill>
              </a:rPr>
              <a:t> el funcionamiento en automático.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6- Para poder implementarlo en el PLC logo 8 se debe realizar las conexiones </a:t>
            </a:r>
            <a:r>
              <a:rPr lang="es-ES" sz="1700" b="1" dirty="0" err="1">
                <a:solidFill>
                  <a:schemeClr val="accent1"/>
                </a:solidFill>
              </a:rPr>
              <a:t>ficias</a:t>
            </a:r>
            <a:r>
              <a:rPr lang="es-ES" sz="1700" b="1" dirty="0">
                <a:solidFill>
                  <a:schemeClr val="accent1"/>
                </a:solidFill>
              </a:rPr>
              <a:t> con el PLC y realizar el programa en un software </a:t>
            </a:r>
            <a:r>
              <a:rPr lang="es-ES" sz="1700" b="1" dirty="0" err="1">
                <a:solidFill>
                  <a:schemeClr val="accent1"/>
                </a:solidFill>
              </a:rPr>
              <a:t>espefico</a:t>
            </a:r>
            <a:r>
              <a:rPr lang="es-ES" sz="1700" b="1" dirty="0">
                <a:solidFill>
                  <a:schemeClr val="accent1"/>
                </a:solidFill>
              </a:rPr>
              <a:t> del LOGO8 de Siemens. Luego se </a:t>
            </a:r>
            <a:r>
              <a:rPr lang="es-ES" sz="1700" b="1" dirty="0" err="1">
                <a:solidFill>
                  <a:schemeClr val="accent1"/>
                </a:solidFill>
              </a:rPr>
              <a:t>envia</a:t>
            </a:r>
            <a:r>
              <a:rPr lang="es-ES" sz="1700" b="1" dirty="0">
                <a:solidFill>
                  <a:schemeClr val="accent1"/>
                </a:solidFill>
              </a:rPr>
              <a:t> el programa al PLC y se corre en </a:t>
            </a:r>
            <a:r>
              <a:rPr lang="es-ES" sz="1700" b="1" dirty="0" err="1">
                <a:solidFill>
                  <a:schemeClr val="accent1"/>
                </a:solidFill>
              </a:rPr>
              <a:t>autimatico</a:t>
            </a:r>
            <a:r>
              <a:rPr lang="es-ES" sz="1700" b="1" dirty="0">
                <a:solidFill>
                  <a:schemeClr val="accent1"/>
                </a:solidFill>
              </a:rPr>
              <a:t>. El PLC también permite una programación Manual, la cual no es el foco de la practica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ES" sz="1700" b="1" dirty="0">
              <a:solidFill>
                <a:schemeClr val="accent1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ES" sz="1700" b="1" dirty="0">
              <a:solidFill>
                <a:schemeClr val="accent1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Las practicas se harán en conjunto con el profesor. </a:t>
            </a:r>
            <a:endParaRPr lang="es-ES" sz="17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485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375920"/>
            <a:ext cx="9875520" cy="13563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kern="1200" dirty="0">
                <a:latin typeface="+mj-lt"/>
                <a:ea typeface="+mj-ea"/>
                <a:cs typeface="+mj-cs"/>
              </a:rPr>
              <a:t>Practica Semáforos – </a:t>
            </a:r>
            <a:r>
              <a:rPr lang="es-ES" kern="1200" dirty="0" err="1">
                <a:latin typeface="+mj-lt"/>
                <a:ea typeface="+mj-ea"/>
                <a:cs typeface="+mj-cs"/>
              </a:rPr>
              <a:t>CADe_simu</a:t>
            </a:r>
            <a:r>
              <a:rPr lang="es-ES" kern="1200" dirty="0">
                <a:latin typeface="+mj-lt"/>
                <a:ea typeface="+mj-ea"/>
                <a:cs typeface="+mj-cs"/>
              </a:rPr>
              <a:t> +Logo 8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7D03A4E-0290-5FDD-15A3-994916740E72}"/>
              </a:ext>
            </a:extLst>
          </p:cNvPr>
          <p:cNvSpPr txBox="1"/>
          <p:nvPr/>
        </p:nvSpPr>
        <p:spPr>
          <a:xfrm>
            <a:off x="919480" y="1732280"/>
            <a:ext cx="10307320" cy="4414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Se pretende con esta práctica poder identificar señales de entrada y salidas, junto con el PLC. Luego realizar un diagrama eléctrico que sea funcional y finalmente programar una lógica con temporizadores que permita visualizar un funcionamiento en automático. El funcionamiento servirá para operar de forma automática de 2 semáforos de corte de cruce de calle.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ES" sz="1700" b="1" dirty="0">
              <a:solidFill>
                <a:schemeClr val="accent1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1- Abrir el Software </a:t>
            </a:r>
            <a:r>
              <a:rPr lang="es-ES" sz="1700" b="1" dirty="0" err="1">
                <a:solidFill>
                  <a:schemeClr val="accent1"/>
                </a:solidFill>
              </a:rPr>
              <a:t>Cade_Simu</a:t>
            </a:r>
            <a:r>
              <a:rPr lang="es-ES" sz="1700" b="1" dirty="0">
                <a:solidFill>
                  <a:schemeClr val="accent1"/>
                </a:solidFill>
              </a:rPr>
              <a:t> en la PC.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2- Dibujar el diagrama eléctrico con un pulsador de arranque y parada del sistema automático.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3- Dibujar 4 luces a la salidas. Pueden ser con alimentación 220Vac o 24 </a:t>
            </a:r>
            <a:r>
              <a:rPr lang="es-ES" sz="1700" b="1" dirty="0" err="1">
                <a:solidFill>
                  <a:schemeClr val="accent1"/>
                </a:solidFill>
              </a:rPr>
              <a:t>Vdc</a:t>
            </a:r>
            <a:r>
              <a:rPr lang="es-ES" sz="1700" b="1" dirty="0">
                <a:solidFill>
                  <a:schemeClr val="accent1"/>
                </a:solidFill>
              </a:rPr>
              <a:t>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4- realizar el bloque con la lógica, se utilizaran 2 o mas temporizadores con retardo a la conexión y a la desconexión.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5- Pasar a modo simulación y observar directamente en </a:t>
            </a:r>
            <a:r>
              <a:rPr lang="es-ES" sz="1700" b="1" dirty="0" err="1">
                <a:solidFill>
                  <a:schemeClr val="accent1"/>
                </a:solidFill>
              </a:rPr>
              <a:t>Cade_simu</a:t>
            </a:r>
            <a:r>
              <a:rPr lang="es-ES" sz="1700" b="1" dirty="0">
                <a:solidFill>
                  <a:schemeClr val="accent1"/>
                </a:solidFill>
              </a:rPr>
              <a:t> el funcionamiento en automático.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6- Para poder implementarlo en el PLC logo 8 se debe realizar las conexiones físicas con el PLC y realizar el programa en un software especifico del LOGO8 de Siemens. Luego se envía el programa al PLC y se corre en automático. El PLC también permite una programación Manual, la cual no es el foco de la practica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ES" sz="1700" b="1" dirty="0">
              <a:solidFill>
                <a:schemeClr val="accent1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endParaRPr lang="es-ES" sz="1700" b="1" dirty="0">
              <a:solidFill>
                <a:schemeClr val="accent1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Las practicas se harán en conjunto con el profesor. </a:t>
            </a:r>
            <a:endParaRPr lang="es-ES" sz="17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111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5C4D1-D4A0-1CC9-B89A-7E5D9575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120" y="47549"/>
            <a:ext cx="9875520" cy="13563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kern="1200" dirty="0">
                <a:latin typeface="+mj-lt"/>
                <a:ea typeface="+mj-ea"/>
                <a:cs typeface="+mj-cs"/>
              </a:rPr>
              <a:t>Practica Semáforos – </a:t>
            </a:r>
            <a:r>
              <a:rPr lang="es-ES" kern="1200" dirty="0" err="1">
                <a:latin typeface="+mj-lt"/>
                <a:ea typeface="+mj-ea"/>
                <a:cs typeface="+mj-cs"/>
              </a:rPr>
              <a:t>CADe_simu</a:t>
            </a:r>
            <a:endParaRPr lang="es-ES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65134BE-523C-A207-4AE4-33B103F4B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17" t="16928" r="54750" b="2761"/>
          <a:stretch/>
        </p:blipFill>
        <p:spPr>
          <a:xfrm>
            <a:off x="3860800" y="1173480"/>
            <a:ext cx="2905760" cy="47140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8552663-FA0F-ACCF-BF07-875F274E3580}"/>
              </a:ext>
            </a:extLst>
          </p:cNvPr>
          <p:cNvSpPr txBox="1"/>
          <p:nvPr/>
        </p:nvSpPr>
        <p:spPr>
          <a:xfrm>
            <a:off x="942340" y="5887546"/>
            <a:ext cx="10307320" cy="4414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s-ES" sz="1700" b="1" dirty="0">
                <a:solidFill>
                  <a:schemeClr val="accent1"/>
                </a:solidFill>
              </a:rPr>
              <a:t>Las LOGICAS PUEDEN SER DIFERENTES Y  mientras funcione TODAS SON IGUALMENTE VALIDAS</a:t>
            </a:r>
            <a:endParaRPr lang="es-ES" sz="17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042957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50642_TF55885775" id="{A3D577B1-594C-41E0-B1C2-F30B18616F66}" vid="{8FF44D27-C355-431A-AC37-EFD8F965159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 estudiante o profesor realiza</Template>
  <TotalTime>8728</TotalTime>
  <Words>1465</Words>
  <Application>Microsoft Office PowerPoint</Application>
  <PresentationFormat>Panorámica</PresentationFormat>
  <Paragraphs>132</Paragraphs>
  <Slides>30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Corbel</vt:lpstr>
      <vt:lpstr>Rockwell</vt:lpstr>
      <vt:lpstr>Tahoma</vt:lpstr>
      <vt:lpstr>Wingdings</vt:lpstr>
      <vt:lpstr>Base</vt:lpstr>
      <vt:lpstr>LABORATORIO DE CONROL PROCESOS</vt:lpstr>
      <vt:lpstr>Programa </vt:lpstr>
      <vt:lpstr>Clases Unidad 1 </vt:lpstr>
      <vt:lpstr>Clases Unidad 1 </vt:lpstr>
      <vt:lpstr>Componentes del Sistema de Control</vt:lpstr>
      <vt:lpstr>Clases Unidad 1 </vt:lpstr>
      <vt:lpstr>Unidad 1 </vt:lpstr>
      <vt:lpstr>Función Proporcional del controlador</vt:lpstr>
      <vt:lpstr>Función Proporcional del controlador</vt:lpstr>
      <vt:lpstr>Función Derivativa del controlador</vt:lpstr>
      <vt:lpstr>Función Derivativa del controlador</vt:lpstr>
      <vt:lpstr>Función Integral del controlador</vt:lpstr>
      <vt:lpstr>Función Integral del controlador</vt:lpstr>
      <vt:lpstr>Sintonización</vt:lpstr>
      <vt:lpstr>Control en cascada (Mas de un Transmisor)</vt:lpstr>
      <vt:lpstr>Sintonización</vt:lpstr>
      <vt:lpstr>Símbolos de líneas de Comunicación en Lazo de control</vt:lpstr>
      <vt:lpstr>Símbolos de líneas de Proceso</vt:lpstr>
      <vt:lpstr>Símbolos de líneas de Proceso</vt:lpstr>
      <vt:lpstr>Diagramas de Proceso</vt:lpstr>
      <vt:lpstr>Diagramas de Proceso</vt:lpstr>
      <vt:lpstr>Diagramas de Proceso</vt:lpstr>
      <vt:lpstr>Ejemplo Aire acondicionado- Frio/Calor</vt:lpstr>
      <vt:lpstr>PLC en Lazos de Control</vt:lpstr>
      <vt:lpstr>PLC LOGO 8 de SIEMENS</vt:lpstr>
      <vt:lpstr>PLC LOGO 8 de SIEMENS</vt:lpstr>
      <vt:lpstr>PLC LOGO 8 de SIEMENS</vt:lpstr>
      <vt:lpstr>Practica Semáforos – CADe_simu +Logo 8</vt:lpstr>
      <vt:lpstr>Practica Semáforos – CADe_simu +Logo 8</vt:lpstr>
      <vt:lpstr>Practica Semáforos – CADe_simu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Elementos finales de Control </dc:title>
  <dc:creator>Marcos  Cardozo</dc:creator>
  <cp:lastModifiedBy>Marcos  Cardozo</cp:lastModifiedBy>
  <cp:revision>39</cp:revision>
  <dcterms:created xsi:type="dcterms:W3CDTF">2022-07-16T13:17:41Z</dcterms:created>
  <dcterms:modified xsi:type="dcterms:W3CDTF">2023-06-15T17:38:40Z</dcterms:modified>
</cp:coreProperties>
</file>