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rimo" panose="020B0604020202020204" pitchFamily="34" charset="0"/>
      <p:regular r:id="rId19"/>
    </p:embeddedFont>
    <p:embeddedFont>
      <p:font typeface="Arimo Bold" panose="020B0704020202020204" pitchFamily="34" charset="0"/>
      <p:regular r:id="rId20"/>
    </p:embeddedFont>
    <p:embeddedFont>
      <p:font typeface="Arimo Bold Italics" panose="020B0704020202090204" pitchFamily="34" charset="0"/>
      <p:regular r:id="rId21"/>
    </p:embeddedFont>
    <p:embeddedFont>
      <p:font typeface="Arimo Italics" panose="020B0604020202090204" pitchFamily="34" charset="0"/>
      <p:regular r:id="rId22"/>
    </p:embeddedFont>
    <p:embeddedFont>
      <p:font typeface="Telegraf"/>
      <p:regular r:id="rId23"/>
    </p:embeddedFont>
    <p:embeddedFont>
      <p:font typeface="Telegraf Bold" pitchFamily="2" charset="0"/>
      <p:regular r:id="rId24"/>
    </p:embeddedFont>
    <p:embeddedFont>
      <p:font typeface="Telegraf Light"/>
      <p:regular r:id="rId25"/>
    </p:embeddedFont>
    <p:embeddedFont>
      <p:font typeface="Telegraf Light Bold" pitchFamily="2" charset="0"/>
      <p:regular r:id="rId26"/>
    </p:embeddedFont>
    <p:embeddedFont>
      <p:font typeface="Telegraf Medium"/>
      <p:regular r:id="rId27"/>
    </p:embeddedFont>
    <p:embeddedFont>
      <p:font typeface="Telegraf Medium Bold" pitchFamily="2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font" Target="fonts/font8.fntdata" /><Relationship Id="rId3" Type="http://schemas.openxmlformats.org/officeDocument/2006/relationships/slide" Target="slides/slide2.xml" /><Relationship Id="rId21" Type="http://schemas.openxmlformats.org/officeDocument/2006/relationships/font" Target="fonts/font3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font" Target="fonts/font7.fntdata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2.fntdata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6.fntdata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5.fntdata" /><Relationship Id="rId28" Type="http://schemas.openxmlformats.org/officeDocument/2006/relationships/font" Target="fonts/font10.fntdata" /><Relationship Id="rId10" Type="http://schemas.openxmlformats.org/officeDocument/2006/relationships/slide" Target="slides/slide9.xml" /><Relationship Id="rId19" Type="http://schemas.openxmlformats.org/officeDocument/2006/relationships/font" Target="fonts/font1.fntdata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4.fntdata" /><Relationship Id="rId27" Type="http://schemas.openxmlformats.org/officeDocument/2006/relationships/font" Target="fonts/font9.fntdata" /><Relationship Id="rId30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openxmlformats.org/officeDocument/2006/relationships/image" Target="../media/image3.sv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8.svg" /><Relationship Id="rId5" Type="http://schemas.openxmlformats.org/officeDocument/2006/relationships/image" Target="../media/image7.png" /><Relationship Id="rId4" Type="http://schemas.openxmlformats.org/officeDocument/2006/relationships/image" Target="../media/image6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2.mp3" /><Relationship Id="rId1" Type="http://schemas.microsoft.com/office/2007/relationships/media" Target="../media/media2.mp3" /><Relationship Id="rId6" Type="http://schemas.openxmlformats.org/officeDocument/2006/relationships/image" Target="../media/image12.jpeg" /><Relationship Id="rId5" Type="http://schemas.openxmlformats.org/officeDocument/2006/relationships/image" Target="../media/image11.svg" /><Relationship Id="rId4" Type="http://schemas.openxmlformats.org/officeDocument/2006/relationships/image" Target="../media/image10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3.mp3" /><Relationship Id="rId1" Type="http://schemas.microsoft.com/office/2007/relationships/media" Target="../media/media3.mp3" /><Relationship Id="rId6" Type="http://schemas.openxmlformats.org/officeDocument/2006/relationships/image" Target="../media/image14.svg" /><Relationship Id="rId5" Type="http://schemas.openxmlformats.org/officeDocument/2006/relationships/image" Target="../media/image13.png" /><Relationship Id="rId4" Type="http://schemas.openxmlformats.org/officeDocument/2006/relationships/image" Target="../media/image12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4.mp3" /><Relationship Id="rId1" Type="http://schemas.microsoft.com/office/2007/relationships/media" Target="../media/media4.mp3" /><Relationship Id="rId6" Type="http://schemas.openxmlformats.org/officeDocument/2006/relationships/image" Target="../media/image17.svg" /><Relationship Id="rId5" Type="http://schemas.openxmlformats.org/officeDocument/2006/relationships/image" Target="../media/image16.png" /><Relationship Id="rId4" Type="http://schemas.openxmlformats.org/officeDocument/2006/relationships/image" Target="../media/image15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5.mp3" /><Relationship Id="rId1" Type="http://schemas.microsoft.com/office/2007/relationships/media" Target="../media/media5.mp3" /><Relationship Id="rId6" Type="http://schemas.openxmlformats.org/officeDocument/2006/relationships/image" Target="../media/image20.svg" /><Relationship Id="rId5" Type="http://schemas.openxmlformats.org/officeDocument/2006/relationships/image" Target="../media/image19.png" /><Relationship Id="rId4" Type="http://schemas.openxmlformats.org/officeDocument/2006/relationships/image" Target="../media/image18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6.mp3" /><Relationship Id="rId1" Type="http://schemas.microsoft.com/office/2007/relationships/media" Target="../media/media6.mp3" /><Relationship Id="rId6" Type="http://schemas.openxmlformats.org/officeDocument/2006/relationships/image" Target="../media/image9.png" /><Relationship Id="rId5" Type="http://schemas.openxmlformats.org/officeDocument/2006/relationships/image" Target="../media/image22.svg" /><Relationship Id="rId4" Type="http://schemas.openxmlformats.org/officeDocument/2006/relationships/image" Target="../media/image21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7.mp3" /><Relationship Id="rId1" Type="http://schemas.microsoft.com/office/2007/relationships/media" Target="../media/media7.mp3" /><Relationship Id="rId6" Type="http://schemas.openxmlformats.org/officeDocument/2006/relationships/image" Target="../media/image3.svg" /><Relationship Id="rId5" Type="http://schemas.openxmlformats.org/officeDocument/2006/relationships/image" Target="../media/image2.png" /><Relationship Id="rId4" Type="http://schemas.openxmlformats.org/officeDocument/2006/relationships/image" Target="../media/image23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8.mp3" /><Relationship Id="rId1" Type="http://schemas.microsoft.com/office/2007/relationships/media" Target="../media/media8.mp3" /><Relationship Id="rId6" Type="http://schemas.openxmlformats.org/officeDocument/2006/relationships/image" Target="../media/image26.svg" /><Relationship Id="rId5" Type="http://schemas.openxmlformats.org/officeDocument/2006/relationships/image" Target="../media/image25.png" /><Relationship Id="rId4" Type="http://schemas.openxmlformats.org/officeDocument/2006/relationships/image" Target="../media/image24.jpe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 /><Relationship Id="rId3" Type="http://schemas.microsoft.com/office/2007/relationships/media" Target="../media/media10.mp3" /><Relationship Id="rId7" Type="http://schemas.openxmlformats.org/officeDocument/2006/relationships/image" Target="../media/image28.png" /><Relationship Id="rId2" Type="http://schemas.openxmlformats.org/officeDocument/2006/relationships/video" Target="../media/media9.mp4" /><Relationship Id="rId1" Type="http://schemas.microsoft.com/office/2007/relationships/media" Target="../media/media9.mp4" /><Relationship Id="rId6" Type="http://schemas.openxmlformats.org/officeDocument/2006/relationships/image" Target="../media/image27.jpeg" /><Relationship Id="rId5" Type="http://schemas.openxmlformats.org/officeDocument/2006/relationships/slideLayout" Target="../slideLayouts/slideLayout7.xml" /><Relationship Id="rId4" Type="http://schemas.openxmlformats.org/officeDocument/2006/relationships/audio" Target="../media/media10.mp3" /><Relationship Id="rId9" Type="http://schemas.openxmlformats.org/officeDocument/2006/relationships/image" Target="../media/image9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11.mp3" /><Relationship Id="rId1" Type="http://schemas.microsoft.com/office/2007/relationships/media" Target="../media/media11.mp3" /><Relationship Id="rId6" Type="http://schemas.openxmlformats.org/officeDocument/2006/relationships/image" Target="../media/image14.svg" /><Relationship Id="rId5" Type="http://schemas.openxmlformats.org/officeDocument/2006/relationships/image" Target="../media/image13.png" /><Relationship Id="rId4" Type="http://schemas.openxmlformats.org/officeDocument/2006/relationships/image" Target="../media/image30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12.mp3" /><Relationship Id="rId1" Type="http://schemas.microsoft.com/office/2007/relationships/media" Target="../media/media12.mp3" /><Relationship Id="rId6" Type="http://schemas.openxmlformats.org/officeDocument/2006/relationships/image" Target="../media/image33.svg" /><Relationship Id="rId5" Type="http://schemas.openxmlformats.org/officeDocument/2006/relationships/image" Target="../media/image32.png" /><Relationship Id="rId4" Type="http://schemas.openxmlformats.org/officeDocument/2006/relationships/image" Target="../media/image31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3.mp3" /><Relationship Id="rId1" Type="http://schemas.microsoft.com/office/2007/relationships/media" Target="../media/media13.mp3" /><Relationship Id="rId6" Type="http://schemas.openxmlformats.org/officeDocument/2006/relationships/image" Target="../media/image9.png" /><Relationship Id="rId5" Type="http://schemas.openxmlformats.org/officeDocument/2006/relationships/image" Target="../media/image35.svg" /><Relationship Id="rId4" Type="http://schemas.openxmlformats.org/officeDocument/2006/relationships/image" Target="../media/image34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14.mp3" /><Relationship Id="rId1" Type="http://schemas.microsoft.com/office/2007/relationships/media" Target="../media/media14.mp3" /><Relationship Id="rId6" Type="http://schemas.openxmlformats.org/officeDocument/2006/relationships/image" Target="../media/image38.svg" /><Relationship Id="rId5" Type="http://schemas.openxmlformats.org/officeDocument/2006/relationships/image" Target="../media/image37.png" /><Relationship Id="rId4" Type="http://schemas.openxmlformats.org/officeDocument/2006/relationships/image" Target="../media/image36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audio" Target="../media/media15.mp3" /><Relationship Id="rId1" Type="http://schemas.microsoft.com/office/2007/relationships/media" Target="../media/media15.mp3" /><Relationship Id="rId6" Type="http://schemas.openxmlformats.org/officeDocument/2006/relationships/image" Target="../media/image38.svg" /><Relationship Id="rId5" Type="http://schemas.openxmlformats.org/officeDocument/2006/relationships/image" Target="../media/image37.png" /><Relationship Id="rId4" Type="http://schemas.openxmlformats.org/officeDocument/2006/relationships/image" Target="../media/image36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6.mp3" /><Relationship Id="rId1" Type="http://schemas.microsoft.com/office/2007/relationships/media" Target="../media/media16.mp3" /><Relationship Id="rId5" Type="http://schemas.openxmlformats.org/officeDocument/2006/relationships/image" Target="../media/image9.png" /><Relationship Id="rId4" Type="http://schemas.openxmlformats.org/officeDocument/2006/relationships/image" Target="../media/image39.jpe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2.sv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7" r="9257"/>
          <a:stretch>
            <a:fillRect/>
          </a:stretch>
        </p:blipFill>
        <p:spPr>
          <a:xfrm>
            <a:off x="10317706" y="0"/>
            <a:ext cx="8514503" cy="1251315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50440" y="2520259"/>
            <a:ext cx="13546257" cy="5246482"/>
            <a:chOff x="0" y="0"/>
            <a:chExt cx="18061676" cy="6995310"/>
          </a:xfrm>
        </p:grpSpPr>
        <p:sp>
          <p:nvSpPr>
            <p:cNvPr id="4" name="TextBox 4"/>
            <p:cNvSpPr txBox="1"/>
            <p:nvPr/>
          </p:nvSpPr>
          <p:spPr>
            <a:xfrm>
              <a:off x="0" y="829261"/>
              <a:ext cx="18061676" cy="3573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092"/>
                </a:lnSpc>
              </a:pPr>
              <a:r>
                <a:rPr lang="en-US" sz="9174">
                  <a:solidFill>
                    <a:srgbClr val="F7F9F7"/>
                  </a:solidFill>
                  <a:latin typeface="Telegraf Bold"/>
                </a:rPr>
                <a:t>Fuerza magnética </a:t>
              </a:r>
            </a:p>
            <a:p>
              <a:pPr>
                <a:lnSpc>
                  <a:spcPts val="10092"/>
                </a:lnSpc>
              </a:pPr>
              <a:r>
                <a:rPr lang="en-US" sz="9174">
                  <a:solidFill>
                    <a:srgbClr val="F7F9F7"/>
                  </a:solidFill>
                  <a:latin typeface="Telegraf Bold"/>
                </a:rPr>
                <a:t>e Inducción 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14300"/>
              <a:ext cx="18061676" cy="8134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16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059636"/>
              <a:ext cx="18061676" cy="1935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780"/>
                </a:lnSpc>
              </a:pPr>
              <a:r>
                <a:rPr lang="en-US" sz="4128">
                  <a:solidFill>
                    <a:srgbClr val="043539"/>
                  </a:solidFill>
                  <a:latin typeface="Telegraf Light"/>
                </a:rPr>
                <a:t>José Escudero- Lucia Viana </a:t>
              </a:r>
            </a:p>
            <a:p>
              <a:pPr>
                <a:lnSpc>
                  <a:spcPts val="5780"/>
                </a:lnSpc>
              </a:pPr>
              <a:r>
                <a:rPr lang="en-US" sz="4128">
                  <a:solidFill>
                    <a:srgbClr val="043539"/>
                  </a:solidFill>
                  <a:latin typeface="Telegraf Light"/>
                </a:rPr>
                <a:t>2°BK Quimica Básica e Industrial </a:t>
              </a: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61719" y="8677194"/>
            <a:ext cx="2185160" cy="216330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511092" y="-769573"/>
            <a:ext cx="3323063" cy="328983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75561" y="-523259"/>
            <a:ext cx="1320287" cy="130708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784429">
            <a:off x="-245111" y="-137895"/>
            <a:ext cx="5223052" cy="261152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546879" y="6497313"/>
            <a:ext cx="1092580" cy="108165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48758" y="8700558"/>
            <a:ext cx="651337" cy="557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01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48692" y="0"/>
            <a:ext cx="7939308" cy="10287000"/>
            <a:chOff x="0" y="0"/>
            <a:chExt cx="10585744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t="1330" b="1330"/>
            <a:stretch>
              <a:fillRect/>
            </a:stretch>
          </p:blipFill>
          <p:spPr>
            <a:xfrm>
              <a:off x="0" y="0"/>
              <a:ext cx="10585744" cy="1371600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465023">
            <a:off x="7604687" y="7101041"/>
            <a:ext cx="3078627" cy="2479694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1028700" y="3161247"/>
            <a:ext cx="7559123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Telegraf Light Bold"/>
              </a:rPr>
              <a:t>Fuerza Magnética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277778"/>
            <a:ext cx="7559123" cy="269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La Fuerza Magnética es causada por el movimiento de cargas. Este movimiento se produce por una fuerza de atracción que se produce dentro de un campo magnético.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Telegraf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19082" y="8698442"/>
            <a:ext cx="651337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02</a:t>
            </a:r>
          </a:p>
        </p:txBody>
      </p:sp>
      <p:pic>
        <p:nvPicPr>
          <p:cNvPr id="12" name="PTT-20221013-WA0019.mp3">
            <a:hlinkClick r:id="" action="ppaction://media"/>
            <a:extLst>
              <a:ext uri="{FF2B5EF4-FFF2-40B4-BE49-F238E27FC236}">
                <a16:creationId xmlns:a16="http://schemas.microsoft.com/office/drawing/2014/main" id="{44B1EAF6-CDBC-EA97-3743-F9EEFE792E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71335" y="179844"/>
            <a:ext cx="981296" cy="98129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01373">
            <a:off x="4827185" y="85123"/>
            <a:ext cx="7173581" cy="190426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0440780" y="0"/>
            <a:ext cx="7847220" cy="10287000"/>
            <a:chOff x="0" y="0"/>
            <a:chExt cx="10462960" cy="137160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6412" b="6412"/>
            <a:stretch>
              <a:fillRect/>
            </a:stretch>
          </p:blipFill>
          <p:spPr>
            <a:xfrm>
              <a:off x="0" y="0"/>
              <a:ext cx="10462960" cy="1371600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028700" y="3580347"/>
            <a:ext cx="7559123" cy="3126307"/>
            <a:chOff x="0" y="0"/>
            <a:chExt cx="10078831" cy="416840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52400"/>
              <a:ext cx="10078831" cy="1120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20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320434"/>
              <a:ext cx="10078831" cy="2847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Telegraf Light"/>
                </a:rPr>
                <a:t>Un campo magnético es producido por un imán. Este posee dos polos, un polo norte y un polo sur.</a:t>
              </a:r>
            </a:p>
            <a:p>
              <a:pPr>
                <a:lnSpc>
                  <a:spcPts val="4200"/>
                </a:lnSpc>
              </a:pPr>
              <a:endParaRPr lang="en-US" sz="3000">
                <a:solidFill>
                  <a:srgbClr val="000000"/>
                </a:solidFill>
                <a:latin typeface="Telegraf Light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9082" y="8514839"/>
            <a:ext cx="651337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105709" y="7644650"/>
            <a:ext cx="6038291" cy="0"/>
          </a:xfrm>
          <a:prstGeom prst="line">
            <a:avLst/>
          </a:prstGeom>
          <a:ln w="38100" cap="flat">
            <a:solidFill>
              <a:srgbClr val="043539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PTT-20221013-WA0021.mp3">
            <a:hlinkClick r:id="" action="ppaction://media"/>
            <a:extLst>
              <a:ext uri="{FF2B5EF4-FFF2-40B4-BE49-F238E27FC236}">
                <a16:creationId xmlns:a16="http://schemas.microsoft.com/office/drawing/2014/main" id="{A19BB329-ADA1-58F8-C29D-CACD276FE3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9067348" y="184128"/>
            <a:ext cx="1088846" cy="108884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40780" y="0"/>
            <a:ext cx="7847220" cy="10287000"/>
            <a:chOff x="0" y="0"/>
            <a:chExt cx="1046296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t="6412" b="6412"/>
            <a:stretch>
              <a:fillRect/>
            </a:stretch>
          </p:blipFill>
          <p:spPr>
            <a:xfrm>
              <a:off x="0" y="0"/>
              <a:ext cx="1046296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" y="3046947"/>
            <a:ext cx="7559123" cy="4193107"/>
            <a:chOff x="0" y="0"/>
            <a:chExt cx="10078831" cy="5590809"/>
          </a:xfrm>
        </p:grpSpPr>
        <p:sp>
          <p:nvSpPr>
            <p:cNvPr id="5" name="TextBox 5"/>
            <p:cNvSpPr txBox="1"/>
            <p:nvPr/>
          </p:nvSpPr>
          <p:spPr>
            <a:xfrm>
              <a:off x="0" y="-152400"/>
              <a:ext cx="10078831" cy="1120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20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20434"/>
              <a:ext cx="10078831" cy="4270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Telegraf Light"/>
                </a:rPr>
                <a:t>Estos polos del imán tienen similitudes con las cargas eléctricas, cómo las fuerzas de atracción y repulsión entre si. Y diferencias, así como las cargas se pueden aislar,  los polos hasta hoy en día no se han logrado separar.</a:t>
              </a: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465023">
            <a:off x="7366943" y="7020882"/>
            <a:ext cx="2692730" cy="2168872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71482" y="8667239"/>
            <a:ext cx="651337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04</a:t>
            </a:r>
          </a:p>
        </p:txBody>
      </p:sp>
      <p:pic>
        <p:nvPicPr>
          <p:cNvPr id="13" name="PTT-20221013-WA0005.mp3">
            <a:hlinkClick r:id="" action="ppaction://media"/>
            <a:extLst>
              <a:ext uri="{FF2B5EF4-FFF2-40B4-BE49-F238E27FC236}">
                <a16:creationId xmlns:a16="http://schemas.microsoft.com/office/drawing/2014/main" id="{CE438BFF-219B-D11D-81BD-F3BFCCE0D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603" y="236427"/>
            <a:ext cx="1121594" cy="1121594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l="10770" r="15180"/>
          <a:stretch>
            <a:fillRect/>
          </a:stretch>
        </p:blipFill>
        <p:spPr>
          <a:xfrm>
            <a:off x="2387434" y="-351039"/>
            <a:ext cx="4307960" cy="1063803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644750" y="9134599"/>
            <a:ext cx="508321" cy="123701"/>
            <a:chOff x="0" y="0"/>
            <a:chExt cx="1763951" cy="429260"/>
          </a:xfrm>
        </p:grpSpPr>
        <p:sp>
          <p:nvSpPr>
            <p:cNvPr id="4" name="Freeform 4"/>
            <p:cNvSpPr/>
            <p:nvPr/>
          </p:nvSpPr>
          <p:spPr>
            <a:xfrm>
              <a:off x="0" y="-5080"/>
              <a:ext cx="1763951" cy="434340"/>
            </a:xfrm>
            <a:custGeom>
              <a:avLst/>
              <a:gdLst/>
              <a:ahLst/>
              <a:cxnLst/>
              <a:rect l="l" t="t" r="r" b="b"/>
              <a:pathLst>
                <a:path w="1763951" h="434340">
                  <a:moveTo>
                    <a:pt x="1746171" y="187960"/>
                  </a:moveTo>
                  <a:lnTo>
                    <a:pt x="1484551" y="11430"/>
                  </a:lnTo>
                  <a:cubicBezTo>
                    <a:pt x="1466771" y="0"/>
                    <a:pt x="1443911" y="3810"/>
                    <a:pt x="1431211" y="21590"/>
                  </a:cubicBezTo>
                  <a:cubicBezTo>
                    <a:pt x="1419781" y="39370"/>
                    <a:pt x="1423591" y="62230"/>
                    <a:pt x="1441371" y="74930"/>
                  </a:cubicBezTo>
                  <a:lnTo>
                    <a:pt x="1600121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1600121" y="257810"/>
                  </a:lnTo>
                  <a:lnTo>
                    <a:pt x="1441371" y="364490"/>
                  </a:lnTo>
                  <a:cubicBezTo>
                    <a:pt x="1423591" y="375920"/>
                    <a:pt x="1419781" y="400050"/>
                    <a:pt x="1431211" y="417830"/>
                  </a:cubicBezTo>
                  <a:cubicBezTo>
                    <a:pt x="1438831" y="429260"/>
                    <a:pt x="1450261" y="434340"/>
                    <a:pt x="1462961" y="434340"/>
                  </a:cubicBezTo>
                  <a:cubicBezTo>
                    <a:pt x="1470581" y="434340"/>
                    <a:pt x="1478201" y="431800"/>
                    <a:pt x="1484551" y="427990"/>
                  </a:cubicBezTo>
                  <a:lnTo>
                    <a:pt x="1747441" y="251460"/>
                  </a:lnTo>
                  <a:cubicBezTo>
                    <a:pt x="1757601" y="243840"/>
                    <a:pt x="1763951" y="232410"/>
                    <a:pt x="1763951" y="219710"/>
                  </a:cubicBezTo>
                  <a:cubicBezTo>
                    <a:pt x="1763951" y="207010"/>
                    <a:pt x="1757601" y="195580"/>
                    <a:pt x="1746171" y="187960"/>
                  </a:cubicBezTo>
                  <a:close/>
                </a:path>
              </a:pathLst>
            </a:custGeom>
            <a:solidFill>
              <a:srgbClr val="043539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37283" y="5081650"/>
            <a:ext cx="6522017" cy="4114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448378" y="1778119"/>
            <a:ext cx="5391832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Telegraf Light"/>
              </a:rPr>
              <a:t>Características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8378" y="3817195"/>
            <a:ext cx="7523770" cy="429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La fuerza magnética es proporcional al valor de una carga.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Es inversamente proporcional a una carga negativa (direcciones opuestas).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Es proporcional a la magnitud de un vector de campo magnético.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Es proporcional a la velocidad de una partícula.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07963" y="831263"/>
            <a:ext cx="651337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05</a:t>
            </a:r>
          </a:p>
        </p:txBody>
      </p:sp>
      <p:pic>
        <p:nvPicPr>
          <p:cNvPr id="13" name="PTT-20221013-WA0006.mp3">
            <a:hlinkClick r:id="" action="ppaction://media"/>
            <a:extLst>
              <a:ext uri="{FF2B5EF4-FFF2-40B4-BE49-F238E27FC236}">
                <a16:creationId xmlns:a16="http://schemas.microsoft.com/office/drawing/2014/main" id="{D9C826F1-20BF-6215-90A7-7FA6B5315E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29758" y="8905580"/>
            <a:ext cx="1195474" cy="1195474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l="14503" r="14503"/>
          <a:stretch>
            <a:fillRect/>
          </a:stretch>
        </p:blipFill>
        <p:spPr>
          <a:xfrm>
            <a:off x="2662849" y="0"/>
            <a:ext cx="54864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644750" y="9134599"/>
            <a:ext cx="508321" cy="123701"/>
            <a:chOff x="0" y="0"/>
            <a:chExt cx="1763951" cy="429260"/>
          </a:xfrm>
        </p:grpSpPr>
        <p:sp>
          <p:nvSpPr>
            <p:cNvPr id="4" name="Freeform 4"/>
            <p:cNvSpPr/>
            <p:nvPr/>
          </p:nvSpPr>
          <p:spPr>
            <a:xfrm>
              <a:off x="0" y="-5080"/>
              <a:ext cx="1763951" cy="434340"/>
            </a:xfrm>
            <a:custGeom>
              <a:avLst/>
              <a:gdLst/>
              <a:ahLst/>
              <a:cxnLst/>
              <a:rect l="l" t="t" r="r" b="b"/>
              <a:pathLst>
                <a:path w="1763951" h="434340">
                  <a:moveTo>
                    <a:pt x="1746171" y="187960"/>
                  </a:moveTo>
                  <a:lnTo>
                    <a:pt x="1484551" y="11430"/>
                  </a:lnTo>
                  <a:cubicBezTo>
                    <a:pt x="1466771" y="0"/>
                    <a:pt x="1443911" y="3810"/>
                    <a:pt x="1431211" y="21590"/>
                  </a:cubicBezTo>
                  <a:cubicBezTo>
                    <a:pt x="1419781" y="39370"/>
                    <a:pt x="1423591" y="62230"/>
                    <a:pt x="1441371" y="74930"/>
                  </a:cubicBezTo>
                  <a:lnTo>
                    <a:pt x="1600121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1600121" y="257810"/>
                  </a:lnTo>
                  <a:lnTo>
                    <a:pt x="1441371" y="364490"/>
                  </a:lnTo>
                  <a:cubicBezTo>
                    <a:pt x="1423591" y="375920"/>
                    <a:pt x="1419781" y="400050"/>
                    <a:pt x="1431211" y="417830"/>
                  </a:cubicBezTo>
                  <a:cubicBezTo>
                    <a:pt x="1438831" y="429260"/>
                    <a:pt x="1450261" y="434340"/>
                    <a:pt x="1462961" y="434340"/>
                  </a:cubicBezTo>
                  <a:cubicBezTo>
                    <a:pt x="1470581" y="434340"/>
                    <a:pt x="1478201" y="431800"/>
                    <a:pt x="1484551" y="427990"/>
                  </a:cubicBezTo>
                  <a:lnTo>
                    <a:pt x="1747441" y="251460"/>
                  </a:lnTo>
                  <a:cubicBezTo>
                    <a:pt x="1757601" y="243840"/>
                    <a:pt x="1763951" y="232410"/>
                    <a:pt x="1763951" y="219710"/>
                  </a:cubicBezTo>
                  <a:cubicBezTo>
                    <a:pt x="1763951" y="207010"/>
                    <a:pt x="1757601" y="195580"/>
                    <a:pt x="1746171" y="187960"/>
                  </a:cubicBezTo>
                  <a:close/>
                </a:path>
              </a:pathLst>
            </a:custGeom>
            <a:solidFill>
              <a:srgbClr val="043539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700000">
            <a:off x="6407776" y="7132060"/>
            <a:ext cx="3029208" cy="307391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9144000" y="2628628"/>
            <a:ext cx="7253037" cy="4267745"/>
            <a:chOff x="0" y="0"/>
            <a:chExt cx="9670716" cy="569032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52400"/>
              <a:ext cx="8761304" cy="1120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20"/>
                </a:lnSpc>
              </a:pPr>
              <a:r>
                <a:rPr lang="en-US" sz="4800">
                  <a:solidFill>
                    <a:srgbClr val="043539"/>
                  </a:solidFill>
                  <a:latin typeface="Telegraf Light"/>
                </a:rPr>
                <a:t>Fórmula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19951"/>
              <a:ext cx="9670716" cy="4270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43539"/>
                  </a:solidFill>
                  <a:latin typeface="Telegraf Light"/>
                </a:rPr>
                <a:t>Fuerza magnética ejercida sobre una carga.</a:t>
              </a:r>
            </a:p>
            <a:p>
              <a:pPr>
                <a:lnSpc>
                  <a:spcPts val="4200"/>
                </a:lnSpc>
              </a:pPr>
              <a:endParaRPr lang="en-US" sz="3000">
                <a:solidFill>
                  <a:srgbClr val="043539"/>
                </a:solidFill>
                <a:latin typeface="Telegraf Light"/>
              </a:endParaRPr>
            </a:p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43539"/>
                  </a:solidFill>
                  <a:latin typeface="Telegraf Light"/>
                </a:rPr>
                <a:t>q= Carga de una partícula en movimiento.</a:t>
              </a:r>
            </a:p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43539"/>
                  </a:solidFill>
                  <a:latin typeface="Telegraf Light"/>
                </a:rPr>
                <a:t>V= Velocidad de la partícula.</a:t>
              </a:r>
            </a:p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43539"/>
                  </a:solidFill>
                  <a:latin typeface="Telegraf Light"/>
                </a:rPr>
                <a:t>B= Campo magnético.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6397037" y="933450"/>
            <a:ext cx="794125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043539"/>
                </a:solidFill>
                <a:latin typeface="Telegraf Medium"/>
              </a:rPr>
              <a:t>06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3718" y="2380343"/>
            <a:ext cx="241345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43539"/>
                </a:solidFill>
                <a:latin typeface="Telegraf"/>
              </a:rPr>
              <a:t>FB=qV×B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76314" y="1777092"/>
            <a:ext cx="394205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43539"/>
                </a:solidFill>
                <a:latin typeface="Telegraf"/>
              </a:rPr>
              <a:t>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56039" y="1777092"/>
            <a:ext cx="394205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43539"/>
                </a:solidFill>
                <a:latin typeface="Telegraf"/>
              </a:rPr>
              <a:t>→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06130" y="1777092"/>
            <a:ext cx="394205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43539"/>
                </a:solidFill>
                <a:latin typeface="Telegraf"/>
              </a:rPr>
              <a:t>→</a:t>
            </a:r>
          </a:p>
        </p:txBody>
      </p:sp>
      <p:pic>
        <p:nvPicPr>
          <p:cNvPr id="13" name="PTT-20221013-WA0023.mp3">
            <a:hlinkClick r:id="" action="ppaction://media"/>
            <a:extLst>
              <a:ext uri="{FF2B5EF4-FFF2-40B4-BE49-F238E27FC236}">
                <a16:creationId xmlns:a16="http://schemas.microsoft.com/office/drawing/2014/main" id="{B71D8A7F-3A64-0A97-9DC6-486F3A281A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522574" y="8590062"/>
            <a:ext cx="893620" cy="89362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4750" y="-2275493"/>
            <a:ext cx="14730073" cy="1483798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352929" y="3475865"/>
            <a:ext cx="11582143" cy="2766360"/>
            <a:chOff x="0" y="0"/>
            <a:chExt cx="15442857" cy="3688480"/>
          </a:xfrm>
        </p:grpSpPr>
        <p:sp>
          <p:nvSpPr>
            <p:cNvPr id="4" name="TextBox 4"/>
            <p:cNvSpPr txBox="1"/>
            <p:nvPr/>
          </p:nvSpPr>
          <p:spPr>
            <a:xfrm>
              <a:off x="0" y="935967"/>
              <a:ext cx="15442857" cy="27525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6400">
                  <a:solidFill>
                    <a:srgbClr val="043539"/>
                  </a:solidFill>
                  <a:latin typeface="Telegraf Light"/>
                </a:rPr>
                <a:t>¿Para que se utilizan estos conocimientos?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033855" y="-104775"/>
              <a:ext cx="9375146" cy="833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374823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07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11" name="PTT-20221013-WA0008.mp3">
            <a:hlinkClick r:id="" action="ppaction://media"/>
            <a:extLst>
              <a:ext uri="{FF2B5EF4-FFF2-40B4-BE49-F238E27FC236}">
                <a16:creationId xmlns:a16="http://schemas.microsoft.com/office/drawing/2014/main" id="{B062C202-7A16-FBD4-223A-F739197C2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372900" y="8415620"/>
            <a:ext cx="1310206" cy="131020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9538" b="9538"/>
          <a:stretch>
            <a:fillRect/>
          </a:stretch>
        </p:blipFill>
        <p:spPr>
          <a:xfrm>
            <a:off x="0" y="0"/>
            <a:ext cx="11856132" cy="81291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862237" y="7436592"/>
            <a:ext cx="2033195" cy="201286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793410" y="8966835"/>
            <a:ext cx="1068828" cy="105813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256278" y="9733509"/>
            <a:ext cx="2384754" cy="236090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309129" y="8994012"/>
            <a:ext cx="1794749" cy="177680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056096" y="2350055"/>
            <a:ext cx="6419591" cy="337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Computadoras.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Aceleradores de particulas.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Motores eléctricos.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Resonancia magnética.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Celulares inteligentes.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Trenes maglev</a:t>
            </a:r>
            <a:r>
              <a:rPr lang="en-US" sz="3000">
                <a:solidFill>
                  <a:srgbClr val="043539"/>
                </a:solidFill>
                <a:latin typeface="Telegraf Light"/>
              </a:rPr>
              <a:t>.</a:t>
            </a:r>
          </a:p>
          <a:p>
            <a:pPr marL="647700" lvl="1" indent="-323850">
              <a:lnSpc>
                <a:spcPts val="3750"/>
              </a:lnSpc>
              <a:buFont typeface="Arial"/>
              <a:buChar char="•"/>
            </a:pPr>
            <a:r>
              <a:rPr lang="en-US" sz="3000">
                <a:solidFill>
                  <a:srgbClr val="043539"/>
                </a:solidFill>
                <a:latin typeface="Telegraf Light"/>
              </a:rPr>
              <a:t>Entre otros.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65175" y="831263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71659" y="8608695"/>
            <a:ext cx="4894272" cy="64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r>
              <a:rPr lang="en-US" sz="1799">
                <a:solidFill>
                  <a:srgbClr val="043539"/>
                </a:solidFill>
                <a:latin typeface="Telegraf"/>
              </a:rPr>
              <a:t>(IRM) Instrumento para resonancia magnética  ↑</a:t>
            </a:r>
          </a:p>
        </p:txBody>
      </p:sp>
      <p:pic>
        <p:nvPicPr>
          <p:cNvPr id="14" name="PTT-20221013-WA0009.mp3">
            <a:hlinkClick r:id="" action="ppaction://media"/>
            <a:extLst>
              <a:ext uri="{FF2B5EF4-FFF2-40B4-BE49-F238E27FC236}">
                <a16:creationId xmlns:a16="http://schemas.microsoft.com/office/drawing/2014/main" id="{3063EEC7-6E3F-2E6B-194D-CC596348D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92021" y="8155468"/>
            <a:ext cx="1340436" cy="134043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5830" b="25830"/>
          <a:stretch>
            <a:fillRect/>
          </a:stretch>
        </p:blipFill>
        <p:spPr>
          <a:xfrm>
            <a:off x="0" y="0"/>
            <a:ext cx="11856132" cy="81291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180318">
            <a:off x="13129005" y="6315541"/>
            <a:ext cx="3652539" cy="684316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170473" y="3675732"/>
            <a:ext cx="5717205" cy="241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Estos instrumentos se utilizan para aumentar el movimiento de las partículas cargadas eléctricamente, hasta alcanzar energías muy altas.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465175" y="831263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09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1659" y="8923020"/>
            <a:ext cx="4894272" cy="33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</a:pPr>
            <a:r>
              <a:rPr lang="en-US" sz="1799">
                <a:solidFill>
                  <a:srgbClr val="043539"/>
                </a:solidFill>
                <a:latin typeface="Telegraf"/>
              </a:rPr>
              <a:t>Acelerador de partículas 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70473" y="2037343"/>
            <a:ext cx="5088827" cy="143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Telegraf"/>
              </a:rPr>
              <a:t>Aceleradores de partículas</a:t>
            </a:r>
          </a:p>
        </p:txBody>
      </p:sp>
      <p:pic>
        <p:nvPicPr>
          <p:cNvPr id="12" name="PTT-20221013-WA0025.mp3">
            <a:hlinkClick r:id="" action="ppaction://media"/>
            <a:extLst>
              <a:ext uri="{FF2B5EF4-FFF2-40B4-BE49-F238E27FC236}">
                <a16:creationId xmlns:a16="http://schemas.microsoft.com/office/drawing/2014/main" id="{840D37D2-7926-EC41-D990-2BFDE03E1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16465175" y="8441237"/>
            <a:ext cx="1111908" cy="111190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7061" r="7061"/>
          <a:stretch>
            <a:fillRect/>
          </a:stretch>
        </p:blipFill>
        <p:spPr>
          <a:xfrm>
            <a:off x="0" y="0"/>
            <a:ext cx="11856132" cy="81291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790068" y="7066632"/>
            <a:ext cx="5350213" cy="41148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170473" y="3199482"/>
            <a:ext cx="5717205" cy="337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3000">
                <a:solidFill>
                  <a:srgbClr val="043539"/>
                </a:solidFill>
                <a:latin typeface="Telegraf Light Bold"/>
              </a:rPr>
              <a:t>Los motores eléctricos tienen bobinas de cobre giratorias, que se impulsan a través de la fuerza magnética producida por un campo magnético, generado por una corriente eléctrica.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465175" y="831263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1659" y="8608695"/>
            <a:ext cx="4894272" cy="64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43539"/>
                </a:solidFill>
                <a:latin typeface="Telegraf"/>
              </a:rPr>
              <a:t>Representación de la fuerza magnética </a:t>
            </a:r>
          </a:p>
          <a:p>
            <a:pPr>
              <a:lnSpc>
                <a:spcPts val="2519"/>
              </a:lnSpc>
            </a:pPr>
            <a:r>
              <a:rPr lang="en-US" sz="1799">
                <a:solidFill>
                  <a:srgbClr val="043539"/>
                </a:solidFill>
                <a:latin typeface="Telegraf"/>
              </a:rPr>
              <a:t>producida por un campo magnético 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70473" y="2037343"/>
            <a:ext cx="5088827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Telegraf"/>
              </a:rPr>
              <a:t>Motor eléctrico</a:t>
            </a:r>
          </a:p>
        </p:txBody>
      </p:sp>
      <p:pic>
        <p:nvPicPr>
          <p:cNvPr id="12" name="PTT-20221013-WA0027.mp3">
            <a:hlinkClick r:id="" action="ppaction://media"/>
            <a:extLst>
              <a:ext uri="{FF2B5EF4-FFF2-40B4-BE49-F238E27FC236}">
                <a16:creationId xmlns:a16="http://schemas.microsoft.com/office/drawing/2014/main" id="{44CC5CA9-A4B8-D151-487A-E06BC9B134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267947" y="8248610"/>
            <a:ext cx="1207127" cy="1207127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F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48692" y="0"/>
            <a:ext cx="7239465" cy="10287000"/>
            <a:chOff x="0" y="0"/>
            <a:chExt cx="965262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l="4279" t="11369" r="24672" b="12822"/>
            <a:stretch>
              <a:fillRect/>
            </a:stretch>
          </p:blipFill>
          <p:spPr>
            <a:xfrm>
              <a:off x="0" y="0"/>
              <a:ext cx="9652620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028700" y="2188636"/>
            <a:ext cx="7559123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Telegraf Light Bold"/>
              </a:rPr>
              <a:t>Inducción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011078"/>
            <a:ext cx="7559123" cy="322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Telegraf Light"/>
              </a:rPr>
              <a:t>La inducción electromagnética sucede cuando un imán se mueve hacia el centro de una espira o bobina, generando un campo magnético, y así induciendo corriente eléctrica.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Telegraf Light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465023">
            <a:off x="8787173" y="6782731"/>
            <a:ext cx="2636849" cy="2123862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19082" y="8698442"/>
            <a:ext cx="651337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11</a:t>
            </a:r>
          </a:p>
        </p:txBody>
      </p:sp>
      <p:pic>
        <p:nvPicPr>
          <p:cNvPr id="12" name="PTT-20221013-WA0011.mp3">
            <a:hlinkClick r:id="" action="ppaction://media"/>
            <a:extLst>
              <a:ext uri="{FF2B5EF4-FFF2-40B4-BE49-F238E27FC236}">
                <a16:creationId xmlns:a16="http://schemas.microsoft.com/office/drawing/2014/main" id="{830A1FD0-BC21-72C9-FCFC-9525F0AC2D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70504" y="479791"/>
            <a:ext cx="1201431" cy="120143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442048" y="8901810"/>
            <a:ext cx="508321" cy="123701"/>
            <a:chOff x="0" y="0"/>
            <a:chExt cx="1763951" cy="429260"/>
          </a:xfrm>
        </p:grpSpPr>
        <p:sp>
          <p:nvSpPr>
            <p:cNvPr id="3" name="Freeform 3"/>
            <p:cNvSpPr/>
            <p:nvPr/>
          </p:nvSpPr>
          <p:spPr>
            <a:xfrm>
              <a:off x="0" y="-5080"/>
              <a:ext cx="1763951" cy="434340"/>
            </a:xfrm>
            <a:custGeom>
              <a:avLst/>
              <a:gdLst/>
              <a:ahLst/>
              <a:cxnLst/>
              <a:rect l="l" t="t" r="r" b="b"/>
              <a:pathLst>
                <a:path w="1763951" h="434340">
                  <a:moveTo>
                    <a:pt x="1746171" y="187960"/>
                  </a:moveTo>
                  <a:lnTo>
                    <a:pt x="1484551" y="11430"/>
                  </a:lnTo>
                  <a:cubicBezTo>
                    <a:pt x="1466771" y="0"/>
                    <a:pt x="1443911" y="3810"/>
                    <a:pt x="1431211" y="21590"/>
                  </a:cubicBezTo>
                  <a:cubicBezTo>
                    <a:pt x="1419781" y="39370"/>
                    <a:pt x="1423591" y="62230"/>
                    <a:pt x="1441371" y="74930"/>
                  </a:cubicBezTo>
                  <a:lnTo>
                    <a:pt x="1600121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1600121" y="257810"/>
                  </a:lnTo>
                  <a:lnTo>
                    <a:pt x="1441371" y="364490"/>
                  </a:lnTo>
                  <a:cubicBezTo>
                    <a:pt x="1423591" y="375920"/>
                    <a:pt x="1419781" y="400050"/>
                    <a:pt x="1431211" y="417830"/>
                  </a:cubicBezTo>
                  <a:cubicBezTo>
                    <a:pt x="1438831" y="429260"/>
                    <a:pt x="1450261" y="434340"/>
                    <a:pt x="1462961" y="434340"/>
                  </a:cubicBezTo>
                  <a:cubicBezTo>
                    <a:pt x="1470581" y="434340"/>
                    <a:pt x="1478201" y="431800"/>
                    <a:pt x="1484551" y="427990"/>
                  </a:cubicBezTo>
                  <a:lnTo>
                    <a:pt x="1747441" y="251460"/>
                  </a:lnTo>
                  <a:cubicBezTo>
                    <a:pt x="1757601" y="243840"/>
                    <a:pt x="1763951" y="232410"/>
                    <a:pt x="1763951" y="219710"/>
                  </a:cubicBezTo>
                  <a:cubicBezTo>
                    <a:pt x="1763951" y="207010"/>
                    <a:pt x="1757601" y="195580"/>
                    <a:pt x="1746171" y="187960"/>
                  </a:cubicBezTo>
                  <a:close/>
                </a:path>
              </a:pathLst>
            </a:custGeom>
            <a:solidFill>
              <a:srgbClr val="043539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83" r="18876"/>
          <a:stretch>
            <a:fillRect/>
          </a:stretch>
        </p:blipFill>
        <p:spPr>
          <a:xfrm>
            <a:off x="10035853" y="0"/>
            <a:ext cx="6047489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486196">
            <a:off x="6805337" y="6697755"/>
            <a:ext cx="2340571" cy="339660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16156243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4645" y="4298556"/>
            <a:ext cx="6570978" cy="269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Light"/>
              </a:rPr>
              <a:t>El voltaje inducido en un circuito eléctrico cerrado, se relaciona proporcionalmente con la velocidad de cambio con el tiempo del flujo magnético.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4645" y="2368309"/>
            <a:ext cx="6570978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>
                <a:solidFill>
                  <a:srgbClr val="043539"/>
                </a:solidFill>
                <a:latin typeface="Telegraf Light"/>
              </a:rPr>
              <a:t>Ley de Faraday </a:t>
            </a:r>
          </a:p>
        </p:txBody>
      </p:sp>
      <p:pic>
        <p:nvPicPr>
          <p:cNvPr id="13" name="PTT-20221013-WA0012.mp3">
            <a:hlinkClick r:id="" action="ppaction://media"/>
            <a:extLst>
              <a:ext uri="{FF2B5EF4-FFF2-40B4-BE49-F238E27FC236}">
                <a16:creationId xmlns:a16="http://schemas.microsoft.com/office/drawing/2014/main" id="{C4E3CA8F-D2D1-E9C4-F194-02411A7B1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20926" y="158765"/>
            <a:ext cx="1046147" cy="1046147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78964" y="-1790564"/>
            <a:ext cx="14730073" cy="1483798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6089229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38392" y="3953135"/>
            <a:ext cx="10811216" cy="146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43539"/>
                </a:solidFill>
                <a:latin typeface="Telegraf Light"/>
              </a:rPr>
              <a:t>¿Quien era Faraday?</a:t>
            </a:r>
          </a:p>
        </p:txBody>
      </p:sp>
      <p:pic>
        <p:nvPicPr>
          <p:cNvPr id="9" name="PTT-20221013-WA0028.mp3">
            <a:hlinkClick r:id="" action="ppaction://media"/>
            <a:extLst>
              <a:ext uri="{FF2B5EF4-FFF2-40B4-BE49-F238E27FC236}">
                <a16:creationId xmlns:a16="http://schemas.microsoft.com/office/drawing/2014/main" id="{CF0A998B-D5DB-7944-2AEE-0C17876F94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02521" y="8290238"/>
            <a:ext cx="1347929" cy="134792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44078" y="1561578"/>
            <a:ext cx="7199844" cy="716384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3221">
            <a:off x="-618477" y="6967941"/>
            <a:ext cx="4872637" cy="271981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28700" y="2777388"/>
            <a:ext cx="4292913" cy="1892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104"/>
              </a:lnSpc>
            </a:pPr>
            <a:r>
              <a:rPr lang="en-US" sz="6400">
                <a:solidFill>
                  <a:srgbClr val="043539"/>
                </a:solidFill>
                <a:latin typeface="Telegraf Light"/>
              </a:rPr>
              <a:t>Michael Faraday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61666" y="6100675"/>
            <a:ext cx="4897634" cy="250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43539"/>
                </a:solidFill>
                <a:latin typeface="Telegraf Light"/>
              </a:rPr>
              <a:t>Fue un físico y químico inglés.</a:t>
            </a:r>
          </a:p>
          <a:p>
            <a:pPr>
              <a:lnSpc>
                <a:spcPts val="4900"/>
              </a:lnSpc>
            </a:pPr>
            <a:endParaRPr lang="en-US" sz="3500">
              <a:solidFill>
                <a:srgbClr val="043539"/>
              </a:solidFill>
              <a:latin typeface="Telegraf Light"/>
            </a:endParaRPr>
          </a:p>
          <a:p>
            <a:pPr>
              <a:lnSpc>
                <a:spcPts val="4900"/>
              </a:lnSpc>
            </a:pPr>
            <a:r>
              <a:rPr lang="en-US" sz="3500">
                <a:solidFill>
                  <a:srgbClr val="043539"/>
                </a:solidFill>
                <a:latin typeface="Telegraf Light"/>
              </a:rPr>
              <a:t>(1791-1867)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56243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14</a:t>
            </a:r>
          </a:p>
        </p:txBody>
      </p:sp>
      <p:pic>
        <p:nvPicPr>
          <p:cNvPr id="13" name="PTT-20221013-WA0029.mp3">
            <a:hlinkClick r:id="" action="ppaction://media"/>
            <a:extLst>
              <a:ext uri="{FF2B5EF4-FFF2-40B4-BE49-F238E27FC236}">
                <a16:creationId xmlns:a16="http://schemas.microsoft.com/office/drawing/2014/main" id="{0D04D803-F925-6D46-5078-60168FA10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65839" y="8025520"/>
            <a:ext cx="1386859" cy="138685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44078" y="1561578"/>
            <a:ext cx="7199844" cy="71638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2361666" y="6137275"/>
            <a:ext cx="4897634" cy="312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43539"/>
                </a:solidFill>
                <a:latin typeface="Telegraf Light"/>
              </a:rPr>
              <a:t>Contribuyó al descubrimiento de la inducción electromagnética, y las leyes de la electrólisis.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56243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447278"/>
            <a:ext cx="4751201" cy="435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>
                <a:solidFill>
                  <a:srgbClr val="043539"/>
                </a:solidFill>
                <a:latin typeface="Telegraf Light"/>
              </a:rPr>
              <a:t>Sus investigaciones sobre la electricidad, contribuyeron a la creación del motor eléctrico, generador eléctrico y el transformador.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3221">
            <a:off x="-618477" y="7004541"/>
            <a:ext cx="4872637" cy="2719818"/>
          </a:xfrm>
          <a:prstGeom prst="rect">
            <a:avLst/>
          </a:prstGeom>
        </p:spPr>
      </p:pic>
      <p:pic>
        <p:nvPicPr>
          <p:cNvPr id="11" name="PTT-20221013-WA0030.mp3">
            <a:hlinkClick r:id="" action="ppaction://media"/>
            <a:extLst>
              <a:ext uri="{FF2B5EF4-FFF2-40B4-BE49-F238E27FC236}">
                <a16:creationId xmlns:a16="http://schemas.microsoft.com/office/drawing/2014/main" id="{14C8E1A0-F43E-126A-757E-5F256FE0B2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910414" y="3438525"/>
            <a:ext cx="1150859" cy="115085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8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33472" b="38963"/>
          <a:stretch>
            <a:fillRect/>
          </a:stretch>
        </p:blipFill>
        <p:spPr>
          <a:xfrm>
            <a:off x="2414618" y="1522272"/>
            <a:ext cx="6729382" cy="4121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414618" y="6267450"/>
            <a:ext cx="5906778" cy="299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>
                <a:solidFill>
                  <a:srgbClr val="043539"/>
                </a:solidFill>
                <a:latin typeface="Telegraf Light"/>
              </a:rPr>
              <a:t>¿Que experimentos realizó?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46923" y="3408222"/>
            <a:ext cx="7574926" cy="151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800">
                <a:solidFill>
                  <a:srgbClr val="043539"/>
                </a:solidFill>
                <a:latin typeface="Telegraf Light"/>
              </a:rPr>
              <a:t>Con el mismo, quiso comprobar que al cambiar el flujo de campo magnético a través de una bobina, si se genera corriente eléctrica.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156243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2" name="AutoShape 12"/>
          <p:cNvSpPr/>
          <p:nvPr/>
        </p:nvSpPr>
        <p:spPr>
          <a:xfrm>
            <a:off x="9846923" y="5644158"/>
            <a:ext cx="6492240" cy="0"/>
          </a:xfrm>
          <a:prstGeom prst="line">
            <a:avLst/>
          </a:prstGeom>
          <a:ln w="38100" cap="flat">
            <a:solidFill>
              <a:srgbClr val="043539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3" name="PTT-20221013-WA0014.mp3">
            <a:hlinkClick r:id="" action="ppaction://media"/>
            <a:extLst>
              <a:ext uri="{FF2B5EF4-FFF2-40B4-BE49-F238E27FC236}">
                <a16:creationId xmlns:a16="http://schemas.microsoft.com/office/drawing/2014/main" id="{68A904B8-E1D0-3EC7-1BD9-994654FE58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156243" y="8257014"/>
            <a:ext cx="1288262" cy="128826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6" r="19563" b="13052"/>
          <a:stretch>
            <a:fillRect/>
          </a:stretch>
        </p:blipFill>
        <p:spPr>
          <a:xfrm>
            <a:off x="2742876" y="0"/>
            <a:ext cx="5847567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089229" y="923925"/>
            <a:ext cx="79412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43539"/>
                </a:solidFill>
                <a:latin typeface="Telegraf Medium"/>
              </a:rPr>
              <a:t>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952875"/>
            <a:ext cx="7342292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43539"/>
                </a:solidFill>
                <a:latin typeface="Telegraf Light"/>
              </a:rPr>
              <a:t>Bibliografía: </a:t>
            </a:r>
          </a:p>
          <a:p>
            <a:pPr>
              <a:lnSpc>
                <a:spcPts val="3600"/>
              </a:lnSpc>
            </a:pPr>
            <a:endParaRPr lang="en-US" sz="3000">
              <a:solidFill>
                <a:srgbClr val="043539"/>
              </a:solidFill>
              <a:latin typeface="Telegraf Light"/>
            </a:endParaRPr>
          </a:p>
          <a:p>
            <a:pPr>
              <a:lnSpc>
                <a:spcPts val="3600"/>
              </a:lnSpc>
            </a:pPr>
            <a:r>
              <a:rPr lang="en-US" sz="3000">
                <a:solidFill>
                  <a:srgbClr val="043539"/>
                </a:solidFill>
                <a:latin typeface="Telegraf Light"/>
              </a:rPr>
              <a:t>Raymond A. Serway- John W. Jewett, Jr. - Física para Ciencias e Ingenía, Volumen 2- Cengage Lear- ning(2018)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45320" y="6478679"/>
            <a:ext cx="2737927" cy="2190341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471659" y="1037253"/>
            <a:ext cx="346183" cy="254771"/>
            <a:chOff x="0" y="0"/>
            <a:chExt cx="461578" cy="339694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0" y="165182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0" y="314294"/>
              <a:ext cx="461578" cy="0"/>
            </a:xfrm>
            <a:prstGeom prst="line">
              <a:avLst/>
            </a:prstGeom>
            <a:ln w="25400" cap="flat">
              <a:solidFill>
                <a:srgbClr val="043539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Verde Tema de la Clase Electricidad Simple Minimalista Presentación</dc:title>
  <cp:lastModifiedBy>luciisilvera@gmail.com</cp:lastModifiedBy>
  <cp:revision>5</cp:revision>
  <dcterms:created xsi:type="dcterms:W3CDTF">2006-08-16T00:00:00Z</dcterms:created>
  <dcterms:modified xsi:type="dcterms:W3CDTF">2022-10-13T13:16:32Z</dcterms:modified>
  <dc:identifier>DAFOlbxefzA</dc:identifier>
</cp:coreProperties>
</file>